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35"/>
    <p:restoredTop sz="96327"/>
  </p:normalViewPr>
  <p:slideViewPr>
    <p:cSldViewPr snapToGrid="0">
      <p:cViewPr varScale="1">
        <p:scale>
          <a:sx n="158" d="100"/>
          <a:sy n="158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10" Type="http://schemas.openxmlformats.org/officeDocument/2006/relationships/image" Target="../media/image2.png"/><Relationship Id="rId4" Type="http://schemas.openxmlformats.org/officeDocument/2006/relationships/audio" Target="../media/media4.m4a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10" Type="http://schemas.openxmlformats.org/officeDocument/2006/relationships/image" Target="../media/image2.png"/><Relationship Id="rId4" Type="http://schemas.openxmlformats.org/officeDocument/2006/relationships/audio" Target="../media/media7.m4a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image" Target="../media/image10.sv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2A5E297-FCC0-4CBB-B0F2-AD10B61F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F7FBDA2-CA1E-4D12-868A-9193C9AA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6D1C-C30F-608B-EB75-C7E6C2E9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Malcolm Knowles and </a:t>
            </a:r>
            <a:r>
              <a:rPr lang="en-US" i="1">
                <a:solidFill>
                  <a:srgbClr val="FFFFFF"/>
                </a:solidFill>
              </a:rPr>
              <a:t>Andragogy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ACAA0-F30C-511B-9244-965AE926E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By Francis Cacacho, bsn, rn, ccrn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C3E10249-5CE7-46B7-BF63-CADFE9DC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E0A0B672-D861-46A7-A5CE-F47D2E89C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BE538C5F-339E-4E2E-9D0C-CB525B78A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BEA4A019-FFF6-4EC2-9691-648866110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Andragogy Theory - Malcolm Knowles - Educational Technology">
            <a:extLst>
              <a:ext uri="{FF2B5EF4-FFF2-40B4-BE49-F238E27FC236}">
                <a16:creationId xmlns:a16="http://schemas.microsoft.com/office/drawing/2014/main" id="{24E27538-6AC4-8AD2-75D9-0569E16C7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r="12979"/>
          <a:stretch/>
        </p:blipFill>
        <p:spPr bwMode="auto">
          <a:xfrm>
            <a:off x="478172" y="723899"/>
            <a:ext cx="3671681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Mar 5, 2024 at 12:23:00 PM">
            <a:hlinkClick r:id="" action="ppaction://media"/>
            <a:extLst>
              <a:ext uri="{FF2B5EF4-FFF2-40B4-BE49-F238E27FC236}">
                <a16:creationId xmlns:a16="http://schemas.microsoft.com/office/drawing/2014/main" id="{7C798A5E-BF55-E572-C4DB-14BE83B8C0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203" y="52423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DDB9E1-AB12-462E-8E0D-83CA31C6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040EB-4842-44D5-9380-BDF41FB7B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91051-8BB3-2C9B-7927-164372EB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</a:t>
            </a:r>
            <a:r>
              <a:rPr lang="en-US" i="1">
                <a:solidFill>
                  <a:srgbClr val="FFFFFF"/>
                </a:solidFill>
              </a:rPr>
              <a:t>andragogy</a:t>
            </a:r>
            <a:r>
              <a:rPr lang="en-US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76E08-C160-41E7-8D09-E2436B59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65B62-07C4-4876-A101-9C85F48A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2BCE7C-4E97-4627-9FD1-DD7B633E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EA82-1F7C-9814-7D7D-6C3DCF334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723900"/>
            <a:ext cx="7183597" cy="3252678"/>
          </a:xfrm>
        </p:spPr>
        <p:txBody>
          <a:bodyPr>
            <a:normAutofit/>
          </a:bodyPr>
          <a:lstStyle/>
          <a:p>
            <a:r>
              <a:rPr lang="en-US" i="1" dirty="0"/>
              <a:t>Andragogy: </a:t>
            </a:r>
            <a:r>
              <a:rPr lang="en-US" dirty="0"/>
              <a:t>The united theory of adult learning. (McEwen &amp; Willis, 2023)</a:t>
            </a:r>
          </a:p>
          <a:p>
            <a:r>
              <a:rPr lang="en-US" dirty="0"/>
              <a:t>Popularized by Malcolm Knowles, an educator in North America.</a:t>
            </a:r>
          </a:p>
          <a:p>
            <a:pPr lvl="1"/>
            <a:r>
              <a:rPr lang="en-US" dirty="0"/>
              <a:t>Believed adults learn in a climate of physical comfort, mutual trust, respect, openness, and acceptance of differences.</a:t>
            </a:r>
          </a:p>
          <a:p>
            <a:pPr lvl="1"/>
            <a:r>
              <a:rPr lang="en-US" dirty="0"/>
              <a:t>Responds to the learner’s needs by providing the appropriate resources to facilitate learning.</a:t>
            </a:r>
          </a:p>
          <a:p>
            <a:pPr lvl="1"/>
            <a:r>
              <a:rPr lang="en-US" dirty="0"/>
              <a:t>Rather than telling the learner what to do, the teacher “tells it like it is” and stresses “how I do it” to achieve learning through self-direction. (McEwen &amp; Willis, 2023)</a:t>
            </a:r>
          </a:p>
        </p:txBody>
      </p: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C29A8AFF-2C69-AAEC-7B48-A25451EE8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1870" y="4253024"/>
            <a:ext cx="2093402" cy="2093402"/>
          </a:xfrm>
          <a:prstGeom prst="rect">
            <a:avLst/>
          </a:prstGeom>
        </p:spPr>
      </p:pic>
      <p:pic>
        <p:nvPicPr>
          <p:cNvPr id="6" name="Audio Recording Mar 5, 2024 at 12:25:13 PM">
            <a:hlinkClick r:id="" action="ppaction://media"/>
            <a:extLst>
              <a:ext uri="{FF2B5EF4-FFF2-40B4-BE49-F238E27FC236}">
                <a16:creationId xmlns:a16="http://schemas.microsoft.com/office/drawing/2014/main" id="{F1B1ACBD-CB24-1B95-22B1-628FAE786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6011" y="50108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B9A06-8CED-CF9A-94B4-06A6676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Knowles’s assumptions of adult learners and its application on nursing (1/2)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A87D0765-7B67-E47A-D13C-1493030B7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491" y="1904834"/>
            <a:ext cx="3036818" cy="303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F326-4A09-1D9D-4289-3916FFEB8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arenR"/>
            </a:pPr>
            <a:r>
              <a:rPr lang="en-US" i="1"/>
              <a:t>Need to know: </a:t>
            </a:r>
            <a:r>
              <a:rPr lang="en-US"/>
              <a:t>Adults need to know why learning something is important.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/>
              <a:t>Teachers help learners understand how knowledge is important for their future.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arenR"/>
            </a:pPr>
            <a:r>
              <a:rPr lang="en-US" i="1"/>
              <a:t>Self-concept: </a:t>
            </a:r>
            <a:r>
              <a:rPr lang="en-US"/>
              <a:t>As people mature, their self-concept moves from being dependent to self-directed.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/>
              <a:t>Adult learners need to be seen as more capable of self-direction and resent someone’s will on them; the teacher needs to encourage independence.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arenR"/>
            </a:pPr>
            <a:r>
              <a:rPr lang="en-US" i="1"/>
              <a:t>Experience: </a:t>
            </a:r>
            <a:r>
              <a:rPr lang="en-US"/>
              <a:t>As people mature, they accumulate a large amount of experience that can serve as a rich resource for learning.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/>
              <a:t>Adults learn better with their own experiences that can be incorporated into the learning process; this can contribute to their self-identity.</a:t>
            </a:r>
          </a:p>
        </p:txBody>
      </p:sp>
      <p:pic>
        <p:nvPicPr>
          <p:cNvPr id="6" name="Audio Recording Mar 5, 2024 at 12:26:37 PM">
            <a:hlinkClick r:id="" action="ppaction://media"/>
            <a:extLst>
              <a:ext uri="{FF2B5EF4-FFF2-40B4-BE49-F238E27FC236}">
                <a16:creationId xmlns:a16="http://schemas.microsoft.com/office/drawing/2014/main" id="{96358A36-BE9B-7A1B-C9C2-4134D0888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27903" y="2180496"/>
            <a:ext cx="812800" cy="812800"/>
          </a:xfrm>
          <a:prstGeom prst="rect">
            <a:avLst/>
          </a:prstGeom>
        </p:spPr>
      </p:pic>
      <p:pic>
        <p:nvPicPr>
          <p:cNvPr id="7" name="Audio Recording Mar 5, 2024 at 12:29:05 PM">
            <a:hlinkClick r:id="" action="ppaction://media"/>
            <a:extLst>
              <a:ext uri="{FF2B5EF4-FFF2-40B4-BE49-F238E27FC236}">
                <a16:creationId xmlns:a16="http://schemas.microsoft.com/office/drawing/2014/main" id="{A3B4F073-81FF-E74F-8D4A-BEAB1A6AFA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89049" y="3423243"/>
            <a:ext cx="812800" cy="812800"/>
          </a:xfrm>
          <a:prstGeom prst="rect">
            <a:avLst/>
          </a:prstGeom>
        </p:spPr>
      </p:pic>
      <p:pic>
        <p:nvPicPr>
          <p:cNvPr id="8" name="Audio Recording Mar 5, 2024 at 12:32:03 PM">
            <a:hlinkClick r:id="" action="ppaction://media"/>
            <a:extLst>
              <a:ext uri="{FF2B5EF4-FFF2-40B4-BE49-F238E27FC236}">
                <a16:creationId xmlns:a16="http://schemas.microsoft.com/office/drawing/2014/main" id="{35799454-B395-5578-0058-C4EE2C05AD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89049" y="46366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3300B-54DF-2770-C089-658A7490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</a:rPr>
              <a:t>Knowles’s assumptions of adult learners and its application on nursing (2/2)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Graphic 4" descr="Lecturer with solid fill">
            <a:extLst>
              <a:ext uri="{FF2B5EF4-FFF2-40B4-BE49-F238E27FC236}">
                <a16:creationId xmlns:a16="http://schemas.microsoft.com/office/drawing/2014/main" id="{3591F5F6-4AD8-DBED-0C83-372CFE9358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491" y="1904834"/>
            <a:ext cx="3036818" cy="3036818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39F5F82-6AF6-C34A-C89D-286233F1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arenR" startAt="4"/>
            </a:pPr>
            <a:r>
              <a:rPr lang="en-US" dirty="0"/>
              <a:t>Readiness to learn: Real-life problems or situations create a readiness to learn in the adult.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 dirty="0"/>
              <a:t>As a person matures, the readiness to learn becomes more oriented to the developmental tasks of social roles.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arenR" startAt="4"/>
            </a:pPr>
            <a:r>
              <a:rPr lang="en-US" dirty="0"/>
              <a:t>Orientation to learning: As a person matures, their perspective on time changes from postponed knowledge application to immediate application.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 dirty="0"/>
              <a:t>Their orientation of self-learning shifts from one subject-centeredness to one problem-centeredness.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arenR" startAt="4"/>
            </a:pPr>
            <a:r>
              <a:rPr lang="en-US" dirty="0"/>
              <a:t>Motivation: Adults primarily desire to solve immediate and practical problems; they become more stimulated by internal rather than external stimuli. (McEwen &amp; Willis, 2023)</a:t>
            </a:r>
          </a:p>
          <a:p>
            <a:pPr marL="666900" lvl="1" indent="-342900">
              <a:lnSpc>
                <a:spcPct val="90000"/>
              </a:lnSpc>
              <a:buFont typeface="+mj-lt"/>
              <a:buAutoNum type="arabicParenR"/>
            </a:pPr>
            <a:r>
              <a:rPr lang="en-US" dirty="0"/>
              <a:t>The learner becomes more self-directed than the teacher telling them what to do.</a:t>
            </a:r>
          </a:p>
        </p:txBody>
      </p:sp>
      <p:pic>
        <p:nvPicPr>
          <p:cNvPr id="6" name="Audio Recording Mar 5, 2024 at 12:35:33 PM">
            <a:hlinkClick r:id="" action="ppaction://media"/>
            <a:extLst>
              <a:ext uri="{FF2B5EF4-FFF2-40B4-BE49-F238E27FC236}">
                <a16:creationId xmlns:a16="http://schemas.microsoft.com/office/drawing/2014/main" id="{FB3A9BC3-311F-E0C4-2A5A-EB58C8294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25674" y="2180496"/>
            <a:ext cx="812800" cy="812800"/>
          </a:xfrm>
          <a:prstGeom prst="rect">
            <a:avLst/>
          </a:prstGeom>
        </p:spPr>
      </p:pic>
      <p:pic>
        <p:nvPicPr>
          <p:cNvPr id="7" name="Audio Recording Mar 5, 2024 at 12:37:07 PM">
            <a:hlinkClick r:id="" action="ppaction://media"/>
            <a:extLst>
              <a:ext uri="{FF2B5EF4-FFF2-40B4-BE49-F238E27FC236}">
                <a16:creationId xmlns:a16="http://schemas.microsoft.com/office/drawing/2014/main" id="{6818347D-75E5-7BA1-10F1-0628DEFACA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25674" y="3394501"/>
            <a:ext cx="812800" cy="812800"/>
          </a:xfrm>
          <a:prstGeom prst="rect">
            <a:avLst/>
          </a:prstGeom>
        </p:spPr>
      </p:pic>
      <p:pic>
        <p:nvPicPr>
          <p:cNvPr id="8" name="Audio Recording Mar 5, 2024 at 12:38:11 PM">
            <a:hlinkClick r:id="" action="ppaction://media"/>
            <a:extLst>
              <a:ext uri="{FF2B5EF4-FFF2-40B4-BE49-F238E27FC236}">
                <a16:creationId xmlns:a16="http://schemas.microsoft.com/office/drawing/2014/main" id="{3265EDF2-56AC-059C-ED8B-18341F5227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25674" y="4810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1990-2B60-80F5-5D57-22D00A72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Evaluating </a:t>
            </a:r>
            <a:r>
              <a:rPr lang="en-US" i="1">
                <a:solidFill>
                  <a:srgbClr val="FFFFFF"/>
                </a:solidFill>
              </a:rPr>
              <a:t>andragogy </a:t>
            </a:r>
            <a:r>
              <a:rPr lang="en-US">
                <a:solidFill>
                  <a:srgbClr val="FFFFFF"/>
                </a:solidFill>
              </a:rPr>
              <a:t>on nursing practice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Graphic 4" descr="Blackboard with solid fill">
            <a:extLst>
              <a:ext uri="{FF2B5EF4-FFF2-40B4-BE49-F238E27FC236}">
                <a16:creationId xmlns:a16="http://schemas.microsoft.com/office/drawing/2014/main" id="{D9B18F06-7814-3EF6-9744-DB72FABB9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491" y="1904834"/>
            <a:ext cx="3036818" cy="303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AC7B-5D2F-B9F9-B88C-F9737280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Numerous examples have been shown the effectiveness of </a:t>
            </a:r>
            <a:r>
              <a:rPr lang="en-US" sz="1400" i="1" dirty="0"/>
              <a:t>andrology</a:t>
            </a:r>
            <a:r>
              <a:rPr lang="en-US" sz="1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Assisted undergraduate nursing students to understand situations of clients at a deeper level.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Nursing professional development with adult learning principles guide curriculum development. (McEwen &amp; Willis, 2023)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Story of the </a:t>
            </a:r>
            <a:r>
              <a:rPr lang="en-US" sz="1400" dirty="0" err="1"/>
              <a:t>Banza</a:t>
            </a:r>
            <a:r>
              <a:rPr lang="en-US" sz="1400" dirty="0"/>
              <a:t> family and their LVAD. (McEwen &amp; Willis, 2023)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family had low health literacy, but the assumption of motivation helped them learn how to take care of an LVAD.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Using the interprofessional discharge planning process with adult learning theory will increase patient satisfaction.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More providers need to incorporate the principles of adult education </a:t>
            </a:r>
            <a:r>
              <a:rPr lang="en-US" sz="1400" i="1" dirty="0"/>
              <a:t>(Andrology).</a:t>
            </a:r>
            <a:r>
              <a:rPr lang="en-US" sz="14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Ex: CV providers and some nurses weren’t considering the patient’s readiness to learn, and patient dissatisfaction occurred when providers overwhelmed patients with education at a time when the patient was experiencing anxiety and pain. (</a:t>
            </a:r>
            <a:r>
              <a:rPr lang="en-US" dirty="0" err="1"/>
              <a:t>Niksadat</a:t>
            </a:r>
            <a:r>
              <a:rPr lang="en-US" dirty="0"/>
              <a:t> et al., 2022)</a:t>
            </a:r>
          </a:p>
          <a:p>
            <a:pPr lvl="3">
              <a:lnSpc>
                <a:spcPct val="90000"/>
              </a:lnSpc>
            </a:pPr>
            <a:r>
              <a:rPr lang="en-US" sz="1400" dirty="0"/>
              <a:t>More holistic care is needed in considering Knowles’s assumptions.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Patient education will be improved by improving care quality, patient outcomes, empowerment of healthcare providers,  and patient satisfaction. (</a:t>
            </a:r>
            <a:r>
              <a:rPr lang="en-US" sz="1400" dirty="0" err="1"/>
              <a:t>Niksadat</a:t>
            </a:r>
            <a:r>
              <a:rPr lang="en-US" sz="1400" dirty="0"/>
              <a:t> et al., 2022)</a:t>
            </a:r>
          </a:p>
        </p:txBody>
      </p:sp>
      <p:pic>
        <p:nvPicPr>
          <p:cNvPr id="6" name="Audio Recording Mar 5, 2024 at 12:40:59 PM">
            <a:hlinkClick r:id="" action="ppaction://media"/>
            <a:extLst>
              <a:ext uri="{FF2B5EF4-FFF2-40B4-BE49-F238E27FC236}">
                <a16:creationId xmlns:a16="http://schemas.microsoft.com/office/drawing/2014/main" id="{8A85ACFC-D365-8004-1A56-C932FD1E4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35430" y="2458020"/>
            <a:ext cx="812800" cy="812800"/>
          </a:xfrm>
          <a:prstGeom prst="rect">
            <a:avLst/>
          </a:prstGeom>
        </p:spPr>
      </p:pic>
      <p:pic>
        <p:nvPicPr>
          <p:cNvPr id="7" name="Audio Recording Mar 5, 2024 at 12:51:19 PM">
            <a:hlinkClick r:id="" action="ppaction://media"/>
            <a:extLst>
              <a:ext uri="{FF2B5EF4-FFF2-40B4-BE49-F238E27FC236}">
                <a16:creationId xmlns:a16="http://schemas.microsoft.com/office/drawing/2014/main" id="{C04CA0B3-BB4C-9227-3E82-EEB0A0523C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40737" y="46952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F4C8-3565-8302-41FD-E323B85E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B68F0-BF1E-DAA6-AA2F-AF461A7D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McEwen, M., &amp; Wills, E. M. (2023). </a:t>
            </a:r>
            <a:r>
              <a:rPr lang="en-US" i="1" dirty="0">
                <a:effectLst/>
              </a:rPr>
              <a:t>Theoretical basis for nursing</a:t>
            </a:r>
            <a:r>
              <a:rPr lang="en-US" dirty="0">
                <a:effectLst/>
              </a:rPr>
              <a:t>. Wolters Kluwer. </a:t>
            </a:r>
          </a:p>
          <a:p>
            <a:r>
              <a:rPr lang="en-US" dirty="0" err="1">
                <a:effectLst/>
              </a:rPr>
              <a:t>Niksadat</a:t>
            </a:r>
            <a:r>
              <a:rPr lang="en-US" dirty="0">
                <a:effectLst/>
              </a:rPr>
              <a:t>, N., </a:t>
            </a:r>
            <a:r>
              <a:rPr lang="en-US" dirty="0" err="1">
                <a:effectLst/>
              </a:rPr>
              <a:t>Rakhshanderou</a:t>
            </a:r>
            <a:r>
              <a:rPr lang="en-US" dirty="0">
                <a:effectLst/>
              </a:rPr>
              <a:t>, S., </a:t>
            </a:r>
            <a:r>
              <a:rPr lang="en-US" dirty="0" err="1">
                <a:effectLst/>
              </a:rPr>
              <a:t>Negarandeh</a:t>
            </a:r>
            <a:r>
              <a:rPr lang="en-US" dirty="0">
                <a:effectLst/>
              </a:rPr>
              <a:t>, R., </a:t>
            </a:r>
            <a:r>
              <a:rPr lang="en-US" dirty="0" err="1">
                <a:effectLst/>
              </a:rPr>
              <a:t>Ramezankhani</a:t>
            </a:r>
            <a:r>
              <a:rPr lang="en-US" dirty="0">
                <a:effectLst/>
              </a:rPr>
              <a:t>, A., Farahani, A. V., &amp; </a:t>
            </a:r>
            <a:r>
              <a:rPr lang="en-US" dirty="0" err="1">
                <a:effectLst/>
              </a:rPr>
              <a:t>Ghaffari</a:t>
            </a:r>
            <a:r>
              <a:rPr lang="en-US" dirty="0">
                <a:effectLst/>
              </a:rPr>
              <a:t>, M. (2022). Concordance of the cardiovascular patient education with the principles of Andragogy Model. </a:t>
            </a:r>
            <a:r>
              <a:rPr lang="en-US" i="1" dirty="0">
                <a:effectLst/>
              </a:rPr>
              <a:t>Archives of Public Health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80</a:t>
            </a:r>
            <a:r>
              <a:rPr lang="en-US" dirty="0">
                <a:effectLst/>
              </a:rPr>
              <a:t>(1). https://</a:t>
            </a:r>
            <a:r>
              <a:rPr lang="en-US" dirty="0" err="1">
                <a:effectLst/>
              </a:rPr>
              <a:t>doi.org</a:t>
            </a:r>
            <a:r>
              <a:rPr lang="en-US" dirty="0">
                <a:effectLst/>
              </a:rPr>
              <a:t>/10.1186/s13690-021-00763-5 </a:t>
            </a:r>
          </a:p>
        </p:txBody>
      </p:sp>
    </p:spTree>
    <p:extLst>
      <p:ext uri="{BB962C8B-B14F-4D97-AF65-F5344CB8AC3E}">
        <p14:creationId xmlns:p14="http://schemas.microsoft.com/office/powerpoint/2010/main" val="183426033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82</TotalTime>
  <Words>686</Words>
  <Application>Microsoft Macintosh PowerPoint</Application>
  <PresentationFormat>Widescreen</PresentationFormat>
  <Paragraphs>37</Paragraphs>
  <Slides>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Wingdings 2</vt:lpstr>
      <vt:lpstr>Dividend</vt:lpstr>
      <vt:lpstr>Malcolm Knowles and Andragogy</vt:lpstr>
      <vt:lpstr>What is andragogy?</vt:lpstr>
      <vt:lpstr>Knowles’s assumptions of adult learners and its application on nursing (1/2)</vt:lpstr>
      <vt:lpstr>Knowles’s assumptions of adult learners and its application on nursing (2/2)</vt:lpstr>
      <vt:lpstr>Evaluating andragogy on nursing practice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Malcolm Knowles and Andragogy</dc:title>
  <dc:creator>Francis D. Cacacho</dc:creator>
  <cp:lastModifiedBy>Francis D. Cacacho</cp:lastModifiedBy>
  <cp:revision>5</cp:revision>
  <dcterms:created xsi:type="dcterms:W3CDTF">2024-03-05T18:04:47Z</dcterms:created>
  <dcterms:modified xsi:type="dcterms:W3CDTF">2024-03-05T20:51:47Z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a07856-82bd-45bb-bddd-fb95b660c2d7_Enabled">
    <vt:lpwstr>true</vt:lpwstr>
  </property>
  <property fmtid="{D5CDD505-2E9C-101B-9397-08002B2CF9AE}" pid="3" name="MSIP_Label_4fa07856-82bd-45bb-bddd-fb95b660c2d7_SetDate">
    <vt:lpwstr>2024-03-05T19:29:07Z</vt:lpwstr>
  </property>
  <property fmtid="{D5CDD505-2E9C-101B-9397-08002B2CF9AE}" pid="4" name="MSIP_Label_4fa07856-82bd-45bb-bddd-fb95b660c2d7_Method">
    <vt:lpwstr>Standard</vt:lpwstr>
  </property>
  <property fmtid="{D5CDD505-2E9C-101B-9397-08002B2CF9AE}" pid="5" name="MSIP_Label_4fa07856-82bd-45bb-bddd-fb95b660c2d7_Name">
    <vt:lpwstr>defa4170-0d19-0005-0004-bc88714345d2</vt:lpwstr>
  </property>
  <property fmtid="{D5CDD505-2E9C-101B-9397-08002B2CF9AE}" pid="6" name="MSIP_Label_4fa07856-82bd-45bb-bddd-fb95b660c2d7_SiteId">
    <vt:lpwstr>a0c272d0-2768-4743-b621-bdb1af3751ef</vt:lpwstr>
  </property>
  <property fmtid="{D5CDD505-2E9C-101B-9397-08002B2CF9AE}" pid="7" name="MSIP_Label_4fa07856-82bd-45bb-bddd-fb95b660c2d7_ActionId">
    <vt:lpwstr>e1e7873d-8215-4f3b-84e1-f929943c1f62</vt:lpwstr>
  </property>
  <property fmtid="{D5CDD505-2E9C-101B-9397-08002B2CF9AE}" pid="8" name="MSIP_Label_4fa07856-82bd-45bb-bddd-fb95b660c2d7_ContentBits">
    <vt:lpwstr>0</vt:lpwstr>
  </property>
</Properties>
</file>