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30"/>
    <p:restoredTop sz="96327"/>
  </p:normalViewPr>
  <p:slideViewPr>
    <p:cSldViewPr snapToGrid="0">
      <p:cViewPr varScale="1">
        <p:scale>
          <a:sx n="133" d="100"/>
          <a:sy n="133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8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4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1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5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8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973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10" Type="http://schemas.openxmlformats.org/officeDocument/2006/relationships/image" Target="../media/image5.png"/><Relationship Id="rId4" Type="http://schemas.openxmlformats.org/officeDocument/2006/relationships/audio" Target="../media/media4.m4a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5.png"/><Relationship Id="rId4" Type="http://schemas.openxmlformats.org/officeDocument/2006/relationships/audio" Target="../media/media7.m4a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41B7737-E3D8-47F4-8B54-7529C7A8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8A17B2-9670-43B8-BE40-4682F8D2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A60B230-846B-4625-A8CA-D35FEBA7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C1E939A-6A69-42AE-8471-3AD3A74A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6D1C-C30F-608B-EB75-C7E6C2E9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1" y="1134409"/>
            <a:ext cx="6378102" cy="3875778"/>
          </a:xfrm>
        </p:spPr>
        <p:txBody>
          <a:bodyPr>
            <a:normAutofit/>
          </a:bodyPr>
          <a:lstStyle/>
          <a:p>
            <a:pPr algn="l"/>
            <a:r>
              <a:rPr lang="en-US" sz="8000" i="1" dirty="0">
                <a:latin typeface="Chalkboard" panose="03050602040202020205" pitchFamily="66" charset="77"/>
              </a:rPr>
              <a:t>Andragogy</a:t>
            </a:r>
            <a:endParaRPr lang="en-US" sz="8000" dirty="0"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CAA0-F30C-511B-9244-965AE926E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4478" y="2271633"/>
            <a:ext cx="3091564" cy="3875778"/>
          </a:xfrm>
        </p:spPr>
        <p:txBody>
          <a:bodyPr anchor="b">
            <a:normAutofit/>
          </a:bodyPr>
          <a:lstStyle/>
          <a:p>
            <a:r>
              <a:rPr lang="en-US" sz="2000" dirty="0">
                <a:latin typeface="Chalkboard" panose="03050602040202020205" pitchFamily="66" charset="77"/>
              </a:rPr>
              <a:t>By Francis Cacacho, BSN, RN, CCRN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F793961F-503F-434A-880A-EA44EB427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11092" y="1134409"/>
            <a:ext cx="239869" cy="239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Apr 25, 2025 at 9:48:21 AM">
            <a:hlinkClick r:id="" action="ppaction://media"/>
            <a:extLst>
              <a:ext uri="{FF2B5EF4-FFF2-40B4-BE49-F238E27FC236}">
                <a16:creationId xmlns:a16="http://schemas.microsoft.com/office/drawing/2014/main" id="{0576D92A-D111-9E9F-738E-EC3D92A08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1051-8BB3-2C9B-7927-164372EB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halkboard" panose="03050602040202020205" pitchFamily="66" charset="77"/>
              </a:rPr>
              <a:t>What is </a:t>
            </a:r>
            <a:r>
              <a:rPr lang="en-US" i="1" dirty="0">
                <a:solidFill>
                  <a:srgbClr val="FFFFFF"/>
                </a:solidFill>
                <a:latin typeface="Chalkboard" panose="03050602040202020205" pitchFamily="66" charset="77"/>
              </a:rPr>
              <a:t>andragogy</a:t>
            </a:r>
            <a:r>
              <a:rPr lang="en-US" dirty="0">
                <a:solidFill>
                  <a:srgbClr val="FFFFFF"/>
                </a:solidFill>
                <a:latin typeface="Chalkboard" panose="03050602040202020205" pitchFamily="66" charset="77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EA82-1F7C-9814-7D7D-6C3DCF33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239919"/>
            <a:ext cx="6750795" cy="3252678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>
                <a:latin typeface="Chalkboard" panose="03050602040202020205" pitchFamily="66" charset="77"/>
              </a:rPr>
              <a:t>Andragogy: </a:t>
            </a:r>
            <a:r>
              <a:rPr lang="en-US" dirty="0">
                <a:latin typeface="Chalkboard" panose="03050602040202020205" pitchFamily="66" charset="77"/>
              </a:rPr>
              <a:t>The united theory of adult learning. (McEwen &amp; Willis, 2023)</a:t>
            </a:r>
          </a:p>
          <a:p>
            <a:r>
              <a:rPr lang="en-US" dirty="0">
                <a:latin typeface="Chalkboard" panose="03050602040202020205" pitchFamily="66" charset="77"/>
              </a:rPr>
              <a:t>Made known by Malcolm Knowles, an educator in North America.</a:t>
            </a:r>
          </a:p>
          <a:p>
            <a:pPr lvl="1"/>
            <a:r>
              <a:rPr lang="en-US" dirty="0">
                <a:latin typeface="Chalkboard" panose="03050602040202020205" pitchFamily="66" charset="77"/>
              </a:rPr>
              <a:t>Stated adults learn in a climate of physical comfort, mutual trust, respect, openness, and acceptance of differences.</a:t>
            </a:r>
          </a:p>
          <a:p>
            <a:pPr lvl="1"/>
            <a:r>
              <a:rPr lang="en-US" dirty="0">
                <a:latin typeface="Chalkboard" panose="03050602040202020205" pitchFamily="66" charset="77"/>
              </a:rPr>
              <a:t>Addresses the learner’s needs by offering suitable resources to support the learning process</a:t>
            </a:r>
          </a:p>
          <a:p>
            <a:pPr lvl="1"/>
            <a:r>
              <a:rPr lang="en-US" dirty="0">
                <a:latin typeface="Chalkboard" panose="03050602040202020205" pitchFamily="66" charset="77"/>
              </a:rPr>
              <a:t>Instead of telling the learner what to do, the teacher “tells it like it is” and stresses “how I do it” to achieve learning through self-direction. (McEwen &amp; Willis, 2023)</a:t>
            </a:r>
          </a:p>
        </p:txBody>
      </p:sp>
      <p:pic>
        <p:nvPicPr>
          <p:cNvPr id="5" name="Graphic 4" descr="Books outline">
            <a:extLst>
              <a:ext uri="{FF2B5EF4-FFF2-40B4-BE49-F238E27FC236}">
                <a16:creationId xmlns:a16="http://schemas.microsoft.com/office/drawing/2014/main" id="{C29A8AFF-2C69-AAEC-7B48-A25451EE8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62424" y="840255"/>
            <a:ext cx="2093402" cy="2093402"/>
          </a:xfrm>
          <a:prstGeom prst="rect">
            <a:avLst/>
          </a:prstGeom>
        </p:spPr>
      </p:pic>
      <p:pic>
        <p:nvPicPr>
          <p:cNvPr id="6" name="Audio Recording Mar 5, 2024 at 12:25:13 PM">
            <a:hlinkClick r:id="" action="ppaction://media"/>
            <a:extLst>
              <a:ext uri="{FF2B5EF4-FFF2-40B4-BE49-F238E27FC236}">
                <a16:creationId xmlns:a16="http://schemas.microsoft.com/office/drawing/2014/main" id="{F1B1ACBD-CB24-1B95-22B1-628FAE786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2751" y="56797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A06-8CED-CF9A-94B4-06A6676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549" y="736749"/>
            <a:ext cx="6898209" cy="1013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halkboard" panose="03050602040202020205" pitchFamily="66" charset="77"/>
              </a:rPr>
              <a:t>Knowles’s assumptions of adult learners and how it’s applied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F326-4A09-1D9D-4289-3916FFEB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168" y="1746110"/>
            <a:ext cx="6898210" cy="40456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latin typeface="Chalkboard" panose="03050602040202020205" pitchFamily="66" charset="77"/>
              </a:rPr>
              <a:t>Need to know: </a:t>
            </a:r>
            <a:r>
              <a:rPr lang="en-US" dirty="0">
                <a:latin typeface="Chalkboard" panose="03050602040202020205" pitchFamily="66" charset="77"/>
              </a:rPr>
              <a:t>Adults need to know why learning something is important. (McEwen &amp; Willis, 2023)</a:t>
            </a:r>
          </a:p>
          <a:p>
            <a:pPr marL="79375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>
                <a:latin typeface="Chalkboard" panose="03050602040202020205" pitchFamily="66" charset="77"/>
              </a:rPr>
              <a:t>Teachers guide learners to recognize the relevance of knowledge for their future success.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latin typeface="Chalkboard" panose="03050602040202020205" pitchFamily="66" charset="77"/>
              </a:rPr>
              <a:t>Self-concept: </a:t>
            </a:r>
            <a:r>
              <a:rPr lang="en-US" dirty="0">
                <a:latin typeface="Chalkboard" panose="03050602040202020205" pitchFamily="66" charset="77"/>
              </a:rPr>
              <a:t>As people mature, their self-concept moves from being dependent to self-directed. (McEwen &amp; Willis, 2023)</a:t>
            </a:r>
          </a:p>
          <a:p>
            <a:pPr marL="79375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>
                <a:latin typeface="Chalkboard" panose="03050602040202020205" pitchFamily="66" charset="77"/>
              </a:rPr>
              <a:t>Adult learners thrive when given independence; the teacher should encourage their self-directed learning while guiding them in the right direction. </a:t>
            </a:r>
            <a:endParaRPr lang="en-US" i="1" dirty="0">
              <a:latin typeface="Chalkboard" panose="03050602040202020205" pitchFamily="66" charset="77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latin typeface="Chalkboard" panose="03050602040202020205" pitchFamily="66" charset="77"/>
              </a:rPr>
              <a:t>Experience: </a:t>
            </a:r>
            <a:r>
              <a:rPr lang="en-US" dirty="0">
                <a:latin typeface="Chalkboard" panose="03050602040202020205" pitchFamily="66" charset="77"/>
              </a:rPr>
              <a:t>As people mature, they accumulate a large amount of experience that can serve as a rich resource for learning.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>
                <a:latin typeface="Chalkboard" panose="03050602040202020205" pitchFamily="66" charset="77"/>
              </a:rPr>
              <a:t>Adults learn better when their personal experiences are incorporated into the learning process, which gives them self-identity.</a:t>
            </a:r>
          </a:p>
        </p:txBody>
      </p:sp>
      <p:pic>
        <p:nvPicPr>
          <p:cNvPr id="5" name="Graphic 4" descr="Right And Left Brain outline">
            <a:extLst>
              <a:ext uri="{FF2B5EF4-FFF2-40B4-BE49-F238E27FC236}">
                <a16:creationId xmlns:a16="http://schemas.microsoft.com/office/drawing/2014/main" id="{A87D0765-7B67-E47A-D13C-1493030B7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128196" y="2011679"/>
            <a:ext cx="2378854" cy="2378854"/>
          </a:xfrm>
          <a:prstGeom prst="rect">
            <a:avLst/>
          </a:prstGeom>
        </p:spPr>
      </p:pic>
      <p:pic>
        <p:nvPicPr>
          <p:cNvPr id="6" name="Audio Recording Mar 5, 2024 at 12:26:37 PM">
            <a:hlinkClick r:id="" action="ppaction://media"/>
            <a:extLst>
              <a:ext uri="{FF2B5EF4-FFF2-40B4-BE49-F238E27FC236}">
                <a16:creationId xmlns:a16="http://schemas.microsoft.com/office/drawing/2014/main" id="{96358A36-BE9B-7A1B-C9C2-4134D0888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0368" y="1746110"/>
            <a:ext cx="812800" cy="812800"/>
          </a:xfrm>
          <a:prstGeom prst="rect">
            <a:avLst/>
          </a:prstGeom>
        </p:spPr>
      </p:pic>
      <p:pic>
        <p:nvPicPr>
          <p:cNvPr id="7" name="Audio Recording Mar 5, 2024 at 12:29:05 PM">
            <a:hlinkClick r:id="" action="ppaction://media"/>
            <a:extLst>
              <a:ext uri="{FF2B5EF4-FFF2-40B4-BE49-F238E27FC236}">
                <a16:creationId xmlns:a16="http://schemas.microsoft.com/office/drawing/2014/main" id="{A3B4F073-81FF-E74F-8D4A-BEAB1A6AFA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0368" y="2964565"/>
            <a:ext cx="812800" cy="812800"/>
          </a:xfrm>
          <a:prstGeom prst="rect">
            <a:avLst/>
          </a:prstGeom>
        </p:spPr>
      </p:pic>
      <p:pic>
        <p:nvPicPr>
          <p:cNvPr id="8" name="Audio Recording Mar 5, 2024 at 12:32:03 PM">
            <a:hlinkClick r:id="" action="ppaction://media"/>
            <a:extLst>
              <a:ext uri="{FF2B5EF4-FFF2-40B4-BE49-F238E27FC236}">
                <a16:creationId xmlns:a16="http://schemas.microsoft.com/office/drawing/2014/main" id="{35799454-B395-5578-0058-C4EE2C05AD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0368" y="4240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300B-54DF-2770-C089-658A7490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940" y="702156"/>
            <a:ext cx="8932244" cy="1013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halkboard" panose="03050602040202020205" pitchFamily="66" charset="77"/>
              </a:rPr>
              <a:t>Knowles’s assumptions of adult learners and how it’s applied (2/2)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39F5F82-6AF6-C34A-C89D-286233F1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046" y="2185683"/>
            <a:ext cx="6869334" cy="404568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arenR" startAt="4"/>
            </a:pPr>
            <a:r>
              <a:rPr lang="en-US" dirty="0">
                <a:latin typeface="Chalkboard" panose="03050602040202020205" pitchFamily="66" charset="77"/>
              </a:rPr>
              <a:t>Readiness to learn: Real-life problems or situations create a readiness to learn in the adult.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>
                <a:latin typeface="Chalkboard" panose="03050602040202020205" pitchFamily="66" charset="77"/>
              </a:rPr>
              <a:t>As a student matures, the readiness to learn becomes more oriented to the developmental tasks of social roles.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 startAt="4"/>
            </a:pPr>
            <a:r>
              <a:rPr lang="en-US" dirty="0">
                <a:latin typeface="Chalkboard" panose="03050602040202020205" pitchFamily="66" charset="77"/>
              </a:rPr>
              <a:t>Orientation to learning: As a person matures, their perspective on time changes from postponed knowledge application to immediate application.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>
                <a:latin typeface="Chalkboard" panose="03050602040202020205" pitchFamily="66" charset="77"/>
              </a:rPr>
              <a:t>Orientation of self-learning shifts from one subject-centeredness to one problem-centeredness.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 startAt="4"/>
            </a:pPr>
            <a:r>
              <a:rPr lang="en-US" dirty="0">
                <a:latin typeface="Chalkboard" panose="03050602040202020205" pitchFamily="66" charset="77"/>
              </a:rPr>
              <a:t>Motivation: Adults primarily desire to solve immediate and practical problems; they become more stimulated by internal rather than external stimuli.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>
                <a:latin typeface="Chalkboard" panose="03050602040202020205" pitchFamily="66" charset="77"/>
              </a:rPr>
              <a:t>The learner becomes more self-directed than the teacher telling them what to do.</a:t>
            </a:r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id="{3591F5F6-4AD8-DBED-0C83-372CFE935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92113" y="4243791"/>
            <a:ext cx="1779070" cy="1912053"/>
          </a:xfrm>
          <a:prstGeom prst="rect">
            <a:avLst/>
          </a:prstGeom>
        </p:spPr>
      </p:pic>
      <p:pic>
        <p:nvPicPr>
          <p:cNvPr id="6" name="Audio Recording Mar 5, 2024 at 12:35:33 PM">
            <a:hlinkClick r:id="" action="ppaction://media"/>
            <a:extLst>
              <a:ext uri="{FF2B5EF4-FFF2-40B4-BE49-F238E27FC236}">
                <a16:creationId xmlns:a16="http://schemas.microsoft.com/office/drawing/2014/main" id="{FB3A9BC3-311F-E0C4-2A5A-EB58C8294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3758" y="2185683"/>
            <a:ext cx="812800" cy="812800"/>
          </a:xfrm>
          <a:prstGeom prst="rect">
            <a:avLst/>
          </a:prstGeom>
        </p:spPr>
      </p:pic>
      <p:pic>
        <p:nvPicPr>
          <p:cNvPr id="7" name="Audio Recording Mar 5, 2024 at 12:37:07 PM">
            <a:hlinkClick r:id="" action="ppaction://media"/>
            <a:extLst>
              <a:ext uri="{FF2B5EF4-FFF2-40B4-BE49-F238E27FC236}">
                <a16:creationId xmlns:a16="http://schemas.microsoft.com/office/drawing/2014/main" id="{6818347D-75E5-7BA1-10F1-0628DEFACA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3758" y="3327124"/>
            <a:ext cx="812800" cy="812800"/>
          </a:xfrm>
          <a:prstGeom prst="rect">
            <a:avLst/>
          </a:prstGeom>
        </p:spPr>
      </p:pic>
      <p:pic>
        <p:nvPicPr>
          <p:cNvPr id="8" name="Audio Recording Mar 5, 2024 at 12:38:11 PM">
            <a:hlinkClick r:id="" action="ppaction://media"/>
            <a:extLst>
              <a:ext uri="{FF2B5EF4-FFF2-40B4-BE49-F238E27FC236}">
                <a16:creationId xmlns:a16="http://schemas.microsoft.com/office/drawing/2014/main" id="{3265EDF2-56AC-059C-ED8B-18341F5227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3758" y="4656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E27D-06F1-9B7A-248A-4B75CD6C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Why </a:t>
            </a:r>
            <a:r>
              <a:rPr lang="en-US" i="1" dirty="0">
                <a:latin typeface="Chalkboard" panose="03050602040202020205" pitchFamily="66" charset="77"/>
              </a:rPr>
              <a:t>andragogy</a:t>
            </a:r>
            <a:r>
              <a:rPr lang="en-US" dirty="0">
                <a:latin typeface="Chalkboard" panose="03050602040202020205" pitchFamily="66" charset="77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A15E-6CD8-C4A9-861F-C22540F5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Assumption of experience:</a:t>
            </a:r>
          </a:p>
          <a:p>
            <a:pPr lvl="1"/>
            <a:r>
              <a:rPr lang="en-US" dirty="0">
                <a:latin typeface="Chalkboard" panose="03050602040202020205" pitchFamily="66" charset="77"/>
              </a:rPr>
              <a:t>Personalized experience in the learning process encourages learning and makes it meaningful.</a:t>
            </a:r>
          </a:p>
          <a:p>
            <a:r>
              <a:rPr lang="en-US" dirty="0">
                <a:latin typeface="Chalkboard" panose="03050602040202020205" pitchFamily="66" charset="77"/>
              </a:rPr>
              <a:t>Assumption of motivation:</a:t>
            </a:r>
          </a:p>
          <a:p>
            <a:pPr lvl="1"/>
            <a:r>
              <a:rPr lang="en-US" dirty="0">
                <a:latin typeface="Chalkboard" panose="03050602040202020205" pitchFamily="66" charset="77"/>
              </a:rPr>
              <a:t>Actively seeking help on learning and showing an interest makes learning feasible.</a:t>
            </a:r>
          </a:p>
          <a:p>
            <a:r>
              <a:rPr lang="en-US" dirty="0">
                <a:latin typeface="Chalkboard" panose="03050602040202020205" pitchFamily="66" charset="77"/>
              </a:rPr>
              <a:t>Opens doors for other major learning theories.</a:t>
            </a:r>
          </a:p>
          <a:p>
            <a:pPr lvl="1"/>
            <a:r>
              <a:rPr lang="en-US" dirty="0">
                <a:latin typeface="Chalkboard" panose="03050602040202020205" pitchFamily="66" charset="77"/>
              </a:rPr>
              <a:t>Ex. Socratic questioning, cognitivism, etc. (Oermann et al., 2022)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Audio Recording Apr 25, 2025 at 9:54:01 AM">
            <a:hlinkClick r:id="" action="ppaction://media"/>
            <a:extLst>
              <a:ext uri="{FF2B5EF4-FFF2-40B4-BE49-F238E27FC236}">
                <a16:creationId xmlns:a16="http://schemas.microsoft.com/office/drawing/2014/main" id="{33539FB6-FCC4-D359-113B-47E2BB72B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0799" y="1732815"/>
            <a:ext cx="812800" cy="812800"/>
          </a:xfrm>
          <a:prstGeom prst="rect">
            <a:avLst/>
          </a:prstGeom>
        </p:spPr>
      </p:pic>
      <p:pic>
        <p:nvPicPr>
          <p:cNvPr id="6" name="Audio Recording Apr 25, 2025 at 9:55:18 AM">
            <a:hlinkClick r:id="" action="ppaction://media"/>
            <a:extLst>
              <a:ext uri="{FF2B5EF4-FFF2-40B4-BE49-F238E27FC236}">
                <a16:creationId xmlns:a16="http://schemas.microsoft.com/office/drawing/2014/main" id="{AB0CC60B-44CE-642B-8C01-0331DDB2FF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0799" y="3090611"/>
            <a:ext cx="812800" cy="812800"/>
          </a:xfrm>
          <a:prstGeom prst="rect">
            <a:avLst/>
          </a:prstGeom>
        </p:spPr>
      </p:pic>
      <p:pic>
        <p:nvPicPr>
          <p:cNvPr id="7" name="Audio Recording Apr 25, 2025 at 9:57:51 AM">
            <a:hlinkClick r:id="" action="ppaction://media"/>
            <a:extLst>
              <a:ext uri="{FF2B5EF4-FFF2-40B4-BE49-F238E27FC236}">
                <a16:creationId xmlns:a16="http://schemas.microsoft.com/office/drawing/2014/main" id="{5C1AB22F-1A4D-4390-E149-771CFAFD4B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0799" y="45702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1990-2B60-80F5-5D57-22D00A72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69" y="740658"/>
            <a:ext cx="6724954" cy="1013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halkboard" panose="03050602040202020205" pitchFamily="66" charset="77"/>
              </a:rPr>
              <a:t>Evaluating </a:t>
            </a:r>
            <a:r>
              <a:rPr lang="en-US" i="1" dirty="0">
                <a:solidFill>
                  <a:srgbClr val="FFFFFF"/>
                </a:solidFill>
                <a:latin typeface="Chalkboard" panose="03050602040202020205" pitchFamily="66" charset="77"/>
              </a:rPr>
              <a:t>andragogy</a:t>
            </a:r>
            <a:endParaRPr lang="en-US" dirty="0">
              <a:solidFill>
                <a:srgbClr val="FFFFFF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AC7B-5D2F-B9F9-B88C-F9737280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916" y="1754458"/>
            <a:ext cx="6983645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halkboard" panose="03050602040202020205" pitchFamily="66" charset="77"/>
              </a:rPr>
              <a:t>Impacts can be evaluated through direct participant feedback workshops. </a:t>
            </a:r>
            <a:r>
              <a:rPr lang="en-US" sz="1400" dirty="0">
                <a:latin typeface="Chalkboard" panose="03050602040202020205" pitchFamily="66" charset="77"/>
              </a:rPr>
              <a:t>(Knapke et al., 2024)</a:t>
            </a:r>
            <a:endParaRPr lang="en-US" sz="1600" dirty="0">
              <a:latin typeface="Chalkboard" panose="03050602040202020205" pitchFamily="66" charset="77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Feedback on whether adequate tools are provided for their learning.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Is more time needed on specific topics? What learning activities can facilitate this?</a:t>
            </a:r>
          </a:p>
          <a:p>
            <a:pPr lvl="2">
              <a:lnSpc>
                <a:spcPct val="90000"/>
              </a:lnSpc>
            </a:pPr>
            <a:r>
              <a:rPr lang="en-US" sz="1050" dirty="0">
                <a:latin typeface="Chalkboard" panose="03050602040202020205" pitchFamily="66" charset="77"/>
              </a:rPr>
              <a:t>Activities to address a particular problem.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halkboard" panose="03050602040202020205" pitchFamily="66" charset="77"/>
              </a:rPr>
              <a:t>From workshops, educators can assess whether competencies are met.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Workshops can be held halfway through the semester/quarter and again at the end, and learning can be adjusted as needed.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halkboard" panose="03050602040202020205" pitchFamily="66" charset="77"/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5" name="Graphic 4" descr="Classroom outline">
            <a:extLst>
              <a:ext uri="{FF2B5EF4-FFF2-40B4-BE49-F238E27FC236}">
                <a16:creationId xmlns:a16="http://schemas.microsoft.com/office/drawing/2014/main" id="{D9B18F06-7814-3EF6-9744-DB72FABB9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0561" y="2066725"/>
            <a:ext cx="3036818" cy="3036818"/>
          </a:xfrm>
          <a:prstGeom prst="rect">
            <a:avLst/>
          </a:prstGeom>
        </p:spPr>
      </p:pic>
      <p:pic>
        <p:nvPicPr>
          <p:cNvPr id="4" name="Audio Recording Apr 25, 2025 at 10:39:27 AM">
            <a:hlinkClick r:id="" action="ppaction://media"/>
            <a:extLst>
              <a:ext uri="{FF2B5EF4-FFF2-40B4-BE49-F238E27FC236}">
                <a16:creationId xmlns:a16="http://schemas.microsoft.com/office/drawing/2014/main" id="{7241E7D3-ECEB-C322-EFAA-9B81A745A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6163" y="1097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585-7308-9F54-5BD5-3E1FD65B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Implications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7432-D006-3C7B-1691-F19F809A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198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Using the interprofessional discharge planning process with adult learning theory will increase patient satisfaction.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More providers need to incorporate the principles of adult education </a:t>
            </a:r>
            <a:r>
              <a:rPr lang="en-US" sz="1400" i="1" dirty="0">
                <a:latin typeface="Chalkboard" panose="03050602040202020205" pitchFamily="66" charset="77"/>
              </a:rPr>
              <a:t>(Andrology).</a:t>
            </a:r>
            <a:r>
              <a:rPr lang="en-US" sz="1400" dirty="0">
                <a:latin typeface="Chalkboard" panose="03050602040202020205" pitchFamily="66" charset="77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halkboard" panose="03050602040202020205" pitchFamily="66" charset="77"/>
              </a:rPr>
              <a:t>Ex: CV providers and some nurses weren’t considering the patient’s readiness to learn, and patient dissatisfaction occurred when providers overwhelmed patients with education at a time when the patient was experiencing anxiety and pain. (</a:t>
            </a:r>
            <a:r>
              <a:rPr lang="en-US" dirty="0" err="1">
                <a:latin typeface="Chalkboard" panose="03050602040202020205" pitchFamily="66" charset="77"/>
              </a:rPr>
              <a:t>Niksadat</a:t>
            </a:r>
            <a:r>
              <a:rPr lang="en-US" dirty="0">
                <a:latin typeface="Chalkboard" panose="03050602040202020205" pitchFamily="66" charset="77"/>
              </a:rPr>
              <a:t> et al., 2022)</a:t>
            </a: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More holistic care is needed in considering Knowles’s assumptions.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halkboard" panose="03050602040202020205" pitchFamily="66" charset="77"/>
              </a:rPr>
              <a:t>Patient education will be improved by improving care quality, patient outcomes, empowerment of healthcare providers,  and patient satisfaction. (</a:t>
            </a:r>
            <a:r>
              <a:rPr lang="en-US" sz="1400" dirty="0" err="1">
                <a:latin typeface="Chalkboard" panose="03050602040202020205" pitchFamily="66" charset="77"/>
              </a:rPr>
              <a:t>Niksadat</a:t>
            </a:r>
            <a:r>
              <a:rPr lang="en-US" sz="1400" dirty="0">
                <a:latin typeface="Chalkboard" panose="03050602040202020205" pitchFamily="66" charset="77"/>
              </a:rPr>
              <a:t> et al., 2022)</a:t>
            </a:r>
          </a:p>
        </p:txBody>
      </p:sp>
      <p:pic>
        <p:nvPicPr>
          <p:cNvPr id="4" name="Audio Recording Mar 5, 2024 at 12:51:19 PM">
            <a:hlinkClick r:id="" action="ppaction://media"/>
            <a:extLst>
              <a:ext uri="{FF2B5EF4-FFF2-40B4-BE49-F238E27FC236}">
                <a16:creationId xmlns:a16="http://schemas.microsoft.com/office/drawing/2014/main" id="{3753E24A-30EA-7961-A375-D09DB22D0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8401" y="1441228"/>
            <a:ext cx="1054945" cy="1054945"/>
          </a:xfrm>
          <a:prstGeom prst="rect">
            <a:avLst/>
          </a:prstGeom>
        </p:spPr>
      </p:pic>
      <p:pic>
        <p:nvPicPr>
          <p:cNvPr id="6" name="Graphic 5" descr="Future outline">
            <a:extLst>
              <a:ext uri="{FF2B5EF4-FFF2-40B4-BE49-F238E27FC236}">
                <a16:creationId xmlns:a16="http://schemas.microsoft.com/office/drawing/2014/main" id="{A1EE37AF-054F-CF2D-F3EB-E1AE00CD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8654" y="1056010"/>
            <a:ext cx="1440163" cy="14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F4C8-3565-8302-41FD-E323B85E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68F0-BF1E-DAA6-AA2F-AF461A7D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  <a:latin typeface="Chalkboard" panose="03050602040202020205" pitchFamily="66" charset="77"/>
              </a:rPr>
              <a:t>Knapke, J. M., Hildreth, L., Molano, J. R., Schuckman, S. M., Blackard, J. T., Johnstone, M., Kopras, E. J., Lamkin, M. K., Lee, R. C., Kues, J. R., &amp; Mendell, A. (2024). Andragogy in practice: Applying a theoretical framework to Team Science Training in Biomedical Research. </a:t>
            </a:r>
            <a:r>
              <a:rPr lang="en-US" i="1" dirty="0">
                <a:effectLst/>
                <a:latin typeface="Chalkboard" panose="03050602040202020205" pitchFamily="66" charset="77"/>
              </a:rPr>
              <a:t>British Journal of Biomedical Science</a:t>
            </a:r>
            <a:r>
              <a:rPr lang="en-US" dirty="0">
                <a:effectLst/>
                <a:latin typeface="Chalkboard" panose="03050602040202020205" pitchFamily="66" charset="77"/>
              </a:rPr>
              <a:t>, </a:t>
            </a:r>
            <a:r>
              <a:rPr lang="en-US" i="1" dirty="0">
                <a:effectLst/>
                <a:latin typeface="Chalkboard" panose="03050602040202020205" pitchFamily="66" charset="77"/>
              </a:rPr>
              <a:t>81</a:t>
            </a:r>
            <a:r>
              <a:rPr lang="en-US" dirty="0">
                <a:effectLst/>
                <a:latin typeface="Chalkboard" panose="03050602040202020205" pitchFamily="66" charset="77"/>
              </a:rPr>
              <a:t>. https://</a:t>
            </a:r>
            <a:r>
              <a:rPr lang="en-US" dirty="0" err="1">
                <a:effectLst/>
                <a:latin typeface="Chalkboard" panose="03050602040202020205" pitchFamily="66" charset="77"/>
              </a:rPr>
              <a:t>doi.org</a:t>
            </a:r>
            <a:r>
              <a:rPr lang="en-US" dirty="0">
                <a:effectLst/>
                <a:latin typeface="Chalkboard" panose="03050602040202020205" pitchFamily="66" charset="77"/>
              </a:rPr>
              <a:t>/10.3389/bjbs.2024.12651 </a:t>
            </a:r>
          </a:p>
          <a:p>
            <a:r>
              <a:rPr lang="en-US" dirty="0">
                <a:effectLst/>
                <a:latin typeface="Chalkboard" panose="03050602040202020205" pitchFamily="66" charset="77"/>
              </a:rPr>
              <a:t>McEwen, M., &amp; Wills, E. M. (2023). </a:t>
            </a:r>
            <a:r>
              <a:rPr lang="en-US" i="1" dirty="0">
                <a:effectLst/>
                <a:latin typeface="Chalkboard" panose="03050602040202020205" pitchFamily="66" charset="77"/>
              </a:rPr>
              <a:t>Theoretical basis for nursing</a:t>
            </a:r>
            <a:r>
              <a:rPr lang="en-US" dirty="0">
                <a:effectLst/>
                <a:latin typeface="Chalkboard" panose="03050602040202020205" pitchFamily="66" charset="77"/>
              </a:rPr>
              <a:t>. Wolters Kluwer. </a:t>
            </a:r>
          </a:p>
          <a:p>
            <a:r>
              <a:rPr lang="en-US" dirty="0" err="1">
                <a:effectLst/>
                <a:latin typeface="Chalkboard" panose="03050602040202020205" pitchFamily="66" charset="77"/>
              </a:rPr>
              <a:t>Niksadat</a:t>
            </a:r>
            <a:r>
              <a:rPr lang="en-US" dirty="0">
                <a:effectLst/>
                <a:latin typeface="Chalkboard" panose="03050602040202020205" pitchFamily="66" charset="77"/>
              </a:rPr>
              <a:t>, N., </a:t>
            </a:r>
            <a:r>
              <a:rPr lang="en-US" dirty="0" err="1">
                <a:effectLst/>
                <a:latin typeface="Chalkboard" panose="03050602040202020205" pitchFamily="66" charset="77"/>
              </a:rPr>
              <a:t>Rakhshanderou</a:t>
            </a:r>
            <a:r>
              <a:rPr lang="en-US" dirty="0">
                <a:effectLst/>
                <a:latin typeface="Chalkboard" panose="03050602040202020205" pitchFamily="66" charset="77"/>
              </a:rPr>
              <a:t>, S., </a:t>
            </a:r>
            <a:r>
              <a:rPr lang="en-US" dirty="0" err="1">
                <a:effectLst/>
                <a:latin typeface="Chalkboard" panose="03050602040202020205" pitchFamily="66" charset="77"/>
              </a:rPr>
              <a:t>Negarandeh</a:t>
            </a:r>
            <a:r>
              <a:rPr lang="en-US" dirty="0">
                <a:effectLst/>
                <a:latin typeface="Chalkboard" panose="03050602040202020205" pitchFamily="66" charset="77"/>
              </a:rPr>
              <a:t>, R., </a:t>
            </a:r>
            <a:r>
              <a:rPr lang="en-US" dirty="0" err="1">
                <a:effectLst/>
                <a:latin typeface="Chalkboard" panose="03050602040202020205" pitchFamily="66" charset="77"/>
              </a:rPr>
              <a:t>Ramezankhani</a:t>
            </a:r>
            <a:r>
              <a:rPr lang="en-US" dirty="0">
                <a:effectLst/>
                <a:latin typeface="Chalkboard" panose="03050602040202020205" pitchFamily="66" charset="77"/>
              </a:rPr>
              <a:t>, A., Farahani, A. V., &amp; </a:t>
            </a:r>
            <a:r>
              <a:rPr lang="en-US" dirty="0" err="1">
                <a:effectLst/>
                <a:latin typeface="Chalkboard" panose="03050602040202020205" pitchFamily="66" charset="77"/>
              </a:rPr>
              <a:t>Ghaffari</a:t>
            </a:r>
            <a:r>
              <a:rPr lang="en-US" dirty="0">
                <a:effectLst/>
                <a:latin typeface="Chalkboard" panose="03050602040202020205" pitchFamily="66" charset="77"/>
              </a:rPr>
              <a:t>, M. (2022). Concordance of the cardiovascular patient education with the principles of Andragogy Model. </a:t>
            </a:r>
            <a:r>
              <a:rPr lang="en-US" i="1" dirty="0">
                <a:effectLst/>
                <a:latin typeface="Chalkboard" panose="03050602040202020205" pitchFamily="66" charset="77"/>
              </a:rPr>
              <a:t>Archives of Public Health</a:t>
            </a:r>
            <a:r>
              <a:rPr lang="en-US" dirty="0">
                <a:effectLst/>
                <a:latin typeface="Chalkboard" panose="03050602040202020205" pitchFamily="66" charset="77"/>
              </a:rPr>
              <a:t>, </a:t>
            </a:r>
            <a:r>
              <a:rPr lang="en-US" i="1" dirty="0">
                <a:effectLst/>
                <a:latin typeface="Chalkboard" panose="03050602040202020205" pitchFamily="66" charset="77"/>
              </a:rPr>
              <a:t>80</a:t>
            </a:r>
            <a:r>
              <a:rPr lang="en-US" dirty="0">
                <a:effectLst/>
                <a:latin typeface="Chalkboard" panose="03050602040202020205" pitchFamily="66" charset="77"/>
              </a:rPr>
              <a:t>(1). https://</a:t>
            </a:r>
            <a:r>
              <a:rPr lang="en-US" dirty="0" err="1">
                <a:effectLst/>
                <a:latin typeface="Chalkboard" panose="03050602040202020205" pitchFamily="66" charset="77"/>
              </a:rPr>
              <a:t>doi.org</a:t>
            </a:r>
            <a:r>
              <a:rPr lang="en-US" dirty="0">
                <a:effectLst/>
                <a:latin typeface="Chalkboard" panose="03050602040202020205" pitchFamily="66" charset="77"/>
              </a:rPr>
              <a:t>/10.1186/s13690-021-00763-5 </a:t>
            </a:r>
          </a:p>
          <a:p>
            <a:r>
              <a:rPr lang="en-US" dirty="0">
                <a:effectLst/>
                <a:latin typeface="Chalkboard" panose="03050602040202020205" pitchFamily="66" charset="77"/>
              </a:rPr>
              <a:t>Oermann, M. H., De Gagne, J. C., &amp; Phillips, B. C. (2022). </a:t>
            </a:r>
            <a:r>
              <a:rPr lang="en-US" i="1" dirty="0">
                <a:effectLst/>
                <a:latin typeface="Chalkboard" panose="03050602040202020205" pitchFamily="66" charset="77"/>
              </a:rPr>
              <a:t>Teaching in nursing and role of the educator: The Complete Guide to best practice in teaching, evaluation, and Curriculum Development</a:t>
            </a:r>
            <a:r>
              <a:rPr lang="en-US" dirty="0">
                <a:effectLst/>
                <a:latin typeface="Chalkboard" panose="03050602040202020205" pitchFamily="66" charset="77"/>
              </a:rPr>
              <a:t>. Springer Publishing. </a:t>
            </a:r>
          </a:p>
        </p:txBody>
      </p:sp>
    </p:spTree>
    <p:extLst>
      <p:ext uri="{BB962C8B-B14F-4D97-AF65-F5344CB8AC3E}">
        <p14:creationId xmlns:p14="http://schemas.microsoft.com/office/powerpoint/2010/main" val="183426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193</TotalTime>
  <Words>890</Words>
  <Application>Microsoft Macintosh PowerPoint</Application>
  <PresentationFormat>Widescreen</PresentationFormat>
  <Paragraphs>47</Paragraphs>
  <Slides>8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Chalkboard</vt:lpstr>
      <vt:lpstr>MS Shell Dlg 2</vt:lpstr>
      <vt:lpstr>Wingdings</vt:lpstr>
      <vt:lpstr>Wingdings 3</vt:lpstr>
      <vt:lpstr>Madison</vt:lpstr>
      <vt:lpstr>Andragogy</vt:lpstr>
      <vt:lpstr>What is andragogy?</vt:lpstr>
      <vt:lpstr>Knowles’s assumptions of adult learners and how it’s applied (1/2)</vt:lpstr>
      <vt:lpstr>Knowles’s assumptions of adult learners and how it’s applied (2/2)</vt:lpstr>
      <vt:lpstr>Why andragogy?</vt:lpstr>
      <vt:lpstr>Evaluating andragogy</vt:lpstr>
      <vt:lpstr>Implications for the future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Malcolm Knowles and Andragogy</dc:title>
  <dc:creator>Francis D. Cacacho</dc:creator>
  <cp:lastModifiedBy>Francis D. Cacacho</cp:lastModifiedBy>
  <cp:revision>6</cp:revision>
  <dcterms:created xsi:type="dcterms:W3CDTF">2024-03-05T18:04:47Z</dcterms:created>
  <dcterms:modified xsi:type="dcterms:W3CDTF">2025-04-25T17:39:46Z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a07856-82bd-45bb-bddd-fb95b660c2d7_Enabled">
    <vt:lpwstr>true</vt:lpwstr>
  </property>
  <property fmtid="{D5CDD505-2E9C-101B-9397-08002B2CF9AE}" pid="3" name="MSIP_Label_4fa07856-82bd-45bb-bddd-fb95b660c2d7_SetDate">
    <vt:lpwstr>2024-03-05T19:29:07Z</vt:lpwstr>
  </property>
  <property fmtid="{D5CDD505-2E9C-101B-9397-08002B2CF9AE}" pid="4" name="MSIP_Label_4fa07856-82bd-45bb-bddd-fb95b660c2d7_Method">
    <vt:lpwstr>Standard</vt:lpwstr>
  </property>
  <property fmtid="{D5CDD505-2E9C-101B-9397-08002B2CF9AE}" pid="5" name="MSIP_Label_4fa07856-82bd-45bb-bddd-fb95b660c2d7_Name">
    <vt:lpwstr>defa4170-0d19-0005-0004-bc88714345d2</vt:lpwstr>
  </property>
  <property fmtid="{D5CDD505-2E9C-101B-9397-08002B2CF9AE}" pid="6" name="MSIP_Label_4fa07856-82bd-45bb-bddd-fb95b660c2d7_SiteId">
    <vt:lpwstr>a0c272d0-2768-4743-b621-bdb1af3751ef</vt:lpwstr>
  </property>
  <property fmtid="{D5CDD505-2E9C-101B-9397-08002B2CF9AE}" pid="7" name="MSIP_Label_4fa07856-82bd-45bb-bddd-fb95b660c2d7_ActionId">
    <vt:lpwstr>e1e7873d-8215-4f3b-84e1-f929943c1f62</vt:lpwstr>
  </property>
  <property fmtid="{D5CDD505-2E9C-101B-9397-08002B2CF9AE}" pid="8" name="MSIP_Label_4fa07856-82bd-45bb-bddd-fb95b660c2d7_ContentBits">
    <vt:lpwstr>0</vt:lpwstr>
  </property>
</Properties>
</file>