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1" r:id="rId4"/>
  </p:sldMasterIdLst>
  <p:notesMasterIdLst>
    <p:notesMasterId r:id="rId29"/>
  </p:notesMasterIdLst>
  <p:handoutMasterIdLst>
    <p:handoutMasterId r:id="rId30"/>
  </p:handoutMasterIdLst>
  <p:sldIdLst>
    <p:sldId id="275" r:id="rId5"/>
    <p:sldId id="431" r:id="rId6"/>
    <p:sldId id="257" r:id="rId7"/>
    <p:sldId id="285" r:id="rId8"/>
    <p:sldId id="279" r:id="rId9"/>
    <p:sldId id="274" r:id="rId10"/>
    <p:sldId id="282" r:id="rId11"/>
    <p:sldId id="428" r:id="rId12"/>
    <p:sldId id="426" r:id="rId13"/>
    <p:sldId id="286" r:id="rId14"/>
    <p:sldId id="266" r:id="rId15"/>
    <p:sldId id="427" r:id="rId16"/>
    <p:sldId id="283" r:id="rId17"/>
    <p:sldId id="260" r:id="rId18"/>
    <p:sldId id="429" r:id="rId19"/>
    <p:sldId id="259" r:id="rId20"/>
    <p:sldId id="265" r:id="rId21"/>
    <p:sldId id="277" r:id="rId22"/>
    <p:sldId id="276" r:id="rId23"/>
    <p:sldId id="270" r:id="rId24"/>
    <p:sldId id="269" r:id="rId25"/>
    <p:sldId id="271" r:id="rId26"/>
    <p:sldId id="430" r:id="rId27"/>
    <p:sldId id="272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9"/>
    <p:restoredTop sz="72940"/>
  </p:normalViewPr>
  <p:slideViewPr>
    <p:cSldViewPr snapToGrid="0">
      <p:cViewPr varScale="1">
        <p:scale>
          <a:sx n="95" d="100"/>
          <a:sy n="95" d="100"/>
        </p:scale>
        <p:origin x="192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F55F0789-8F1B-4741-91A1-0F024586F1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854FABB-CC53-4302-BBDA-9CE1739A4DB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8BE07F05-C9D4-4906-9B44-2C122B84D5F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215A1E3B-18DD-4273-9EB1-A6941E925B3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3A2294-68D1-48A2-872B-28310CC12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E757483-70C5-40E9-909D-8CAB8464DD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EF63AAA-FCE3-47A0-8CF5-87A5DD9088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9191A15-F0D8-4881-9BD8-4AB7997BC7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1DDC5C9E-91E2-414D-9793-3B973C4BDFD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A98745E2-B824-4786-8F74-B6646073313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29F2FB9E-389E-48FF-9248-1AE1E25905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E149A0-27E0-486B-908D-8E43F4C09B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patients go through the process of determining if they’re candidates for off-pump; if the anatomy isn’t easily </a:t>
            </a:r>
            <a:r>
              <a:rPr lang="en-US" dirty="0" err="1"/>
              <a:t>stentable</a:t>
            </a:r>
            <a:r>
              <a:rPr lang="en-US" dirty="0"/>
              <a:t>, then patients go on-pump. Anatomy determines whether the patient can do on or off-pump.  </a:t>
            </a:r>
          </a:p>
          <a:p>
            <a:endParaRPr lang="en-US" dirty="0"/>
          </a:p>
          <a:p>
            <a:r>
              <a:rPr lang="en-US" dirty="0"/>
              <a:t>By-pass pumps blood throughout the body with a machine; however, it’s inefficient enough to pump throughout the entire body. </a:t>
            </a:r>
          </a:p>
          <a:p>
            <a:r>
              <a:rPr lang="en-US" dirty="0"/>
              <a:t>- Heparin: Increased risk for bleeding and kidney injury risks.</a:t>
            </a:r>
          </a:p>
          <a:p>
            <a:endParaRPr lang="en-US" dirty="0"/>
          </a:p>
          <a:p>
            <a:r>
              <a:rPr lang="en-US" dirty="0"/>
              <a:t>Incisions: Mediastinal for on-pump; left thoracotomy for off-pump; however, it’s more painful.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E149A0-27E0-486B-908D-8E43F4C09B9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718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DB7BC1A2-04BD-4041-9BE8-6892F9A29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88C55390-A79D-4DBD-AEE6-6FBFEACD0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IS, mobility, CDB</a:t>
            </a:r>
            <a:br>
              <a:rPr lang="en-US" altLang="en-US">
                <a:latin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Incision care – dressing in place for 7 days, afterwards daily care with betadine</a:t>
            </a:r>
            <a:br>
              <a:rPr lang="en-US" altLang="en-US">
                <a:latin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Mobility, SCDs</a:t>
            </a:r>
            <a:br>
              <a:rPr lang="en-US" altLang="en-US">
                <a:latin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Monitor K, Mag. Replace per PRN orders or notify MD</a:t>
            </a:r>
            <a:br>
              <a:rPr lang="en-US" altLang="en-US">
                <a:latin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Pain management before moving patient</a:t>
            </a:r>
            <a:br>
              <a:rPr lang="en-US" altLang="en-US">
                <a:latin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Monitor temps</a:t>
            </a:r>
            <a:br>
              <a:rPr lang="en-US" altLang="en-US">
                <a:latin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Compare telemetry strips. Risk of afib/flutter or heart blocks.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4103FF9A-0FED-4687-856B-D50BABBCB7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19DF40E-82DE-4BE6-AAD5-4CA2811BD760}" type="slidenum">
              <a:rPr lang="en-US" altLang="en-US" smtClean="0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Epicardial wires wrapped on the tip of the glove if no sponge is given by 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E149A0-27E0-486B-908D-8E43F4C09B9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224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Overtime, mA and mV need to be adjusted for patient’s needs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E149A0-27E0-486B-908D-8E43F4C09B9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125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we do demonstration on pacemakers? </a:t>
            </a:r>
          </a:p>
          <a:p>
            <a:endParaRPr lang="en-US" dirty="0"/>
          </a:p>
          <a:p>
            <a:r>
              <a:rPr lang="en-US" dirty="0"/>
              <a:t>DDD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E149A0-27E0-486B-908D-8E43F4C09B9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142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1239497-DFA9-4EDA-A005-80A60E529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B0D5D7C-B2BD-4150-B815-5C2A6332F53E}" type="slidenum">
              <a:rPr lang="en-US" altLang="en-US" smtClean="0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91EF0581-6FC9-41E9-8087-B36FF613CE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CBA7EB3-992C-4A3A-B65E-804575046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altLang="en-US">
                <a:latin typeface="Arial" panose="020B0604020202020204" pitchFamily="34" charset="0"/>
              </a:rPr>
              <a:t>Pacer wires normally are taken out 2-3 days after being on 3C. Pt is on bedrest 1 hour after the pacer wires are pulled out.</a:t>
            </a:r>
            <a:br>
              <a:rPr lang="en-US" altLang="en-US">
                <a:latin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S/S of cardiac tamponade: </a:t>
            </a:r>
            <a:r>
              <a:rPr lang="en-US" altLang="en-US" sz="2600">
                <a:latin typeface="Arial" panose="020B0604020202020204" pitchFamily="34" charset="0"/>
              </a:rPr>
              <a:t>Beck’s triad: hypotension, muffled heart sounds, JVD</a:t>
            </a:r>
            <a:br>
              <a:rPr lang="en-US" altLang="en-US" sz="2600">
                <a:latin typeface="Arial" panose="020B0604020202020204" pitchFamily="34" charset="0"/>
              </a:rPr>
            </a:br>
            <a:br>
              <a:rPr lang="en-US" altLang="en-US" sz="2600">
                <a:latin typeface="Arial" panose="020B0604020202020204" pitchFamily="34" charset="0"/>
              </a:rPr>
            </a:br>
            <a:r>
              <a:rPr lang="en-US" altLang="en-US" sz="2600">
                <a:latin typeface="Arial" panose="020B0604020202020204" pitchFamily="34" charset="0"/>
              </a:rPr>
              <a:t>3 D's:</a:t>
            </a:r>
          </a:p>
          <a:p>
            <a:pPr lvl="1"/>
            <a:r>
              <a:rPr lang="en-US" altLang="en-US" sz="2600" b="1">
                <a:latin typeface="Arial" panose="020B0604020202020204" pitchFamily="34" charset="0"/>
              </a:rPr>
              <a:t>D</a:t>
            </a:r>
            <a:r>
              <a:rPr lang="en-US" altLang="en-US" sz="2600">
                <a:latin typeface="Arial" panose="020B0604020202020204" pitchFamily="34" charset="0"/>
              </a:rPr>
              <a:t>istant heart sounds</a:t>
            </a:r>
          </a:p>
          <a:p>
            <a:pPr lvl="1"/>
            <a:r>
              <a:rPr lang="en-US" altLang="en-US" sz="2600" b="1">
                <a:latin typeface="Arial" panose="020B0604020202020204" pitchFamily="34" charset="0"/>
              </a:rPr>
              <a:t>D</a:t>
            </a:r>
            <a:r>
              <a:rPr lang="en-US" altLang="en-US" sz="2600">
                <a:latin typeface="Arial" panose="020B0604020202020204" pitchFamily="34" charset="0"/>
              </a:rPr>
              <a:t>istended jugular veins</a:t>
            </a:r>
          </a:p>
          <a:p>
            <a:pPr lvl="1"/>
            <a:r>
              <a:rPr lang="en-US" altLang="en-US" sz="2600" b="1">
                <a:latin typeface="Arial" panose="020B0604020202020204" pitchFamily="34" charset="0"/>
              </a:rPr>
              <a:t>D</a:t>
            </a:r>
            <a:r>
              <a:rPr lang="en-US" altLang="en-US" sz="2600">
                <a:latin typeface="Arial" panose="020B0604020202020204" pitchFamily="34" charset="0"/>
              </a:rPr>
              <a:t>ecreased arterial pressure 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E149A0-27E0-486B-908D-8E43F4C09B9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25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282D1AA-5685-409E-8D07-89365A85A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CF0B243A-ED61-45E1-B70F-A3BE0130B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Reference: Ignatavicius, D. D., &amp; Workman, M. L. (2016). </a:t>
            </a:r>
            <a:r>
              <a:rPr lang="en-US" altLang="en-US" i="1" dirty="0">
                <a:latin typeface="Arial" panose="020B0604020202020204" pitchFamily="34" charset="0"/>
              </a:rPr>
              <a:t>Medical-surgical nursing: patient-centered collaborative care</a:t>
            </a:r>
            <a:r>
              <a:rPr lang="en-US" altLang="en-US" dirty="0">
                <a:latin typeface="Arial" panose="020B0604020202020204" pitchFamily="34" charset="0"/>
              </a:rPr>
              <a:t> (8th ed.). St-Louis, MO: Elsevier.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https://</a:t>
            </a:r>
            <a:r>
              <a:rPr lang="en-US" altLang="en-US" dirty="0" err="1">
                <a:latin typeface="Arial" panose="020B0604020202020204" pitchFamily="34" charset="0"/>
              </a:rPr>
              <a:t>pmc.ncbi.nlm.nih.gov</a:t>
            </a:r>
            <a:r>
              <a:rPr lang="en-US" altLang="en-US" dirty="0">
                <a:latin typeface="Arial" panose="020B0604020202020204" pitchFamily="34" charset="0"/>
              </a:rPr>
              <a:t>/articles/PMC10807854/#:~:text=INTRODUCTION-,Coronary%20artery%20bypass%20grafting%20(CABG)%20is%20the%20most%20commonly%20performed,in%20the%20United%20States%20alone.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- 2024; same amount.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4727B59-24ED-4E3E-8025-941027EE76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7ECD668-DB8F-41B0-8C2D-33950EEB5E52}" type="slidenum">
              <a:rPr lang="en-US" altLang="en-US" smtClean="0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92C8CAB-BC54-430A-92AD-B69E62FBBB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5A5B792D-15BE-4D5A-962B-54C5EB373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pPr marL="45720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Bypasses a blocked section of the coronary artery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One section is attached to the aorta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 section is attached to the coronary artery past or below the blockage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D969477A-87B9-4DD3-BA3C-A62009AC85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0EAD19C-1599-46B8-B243-F09C4703D5E3}" type="slidenum">
              <a:rPr lang="en-US" altLang="en-US" smtClean="0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rtl="0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7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 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Vein harvest from saphenous or left internal mammary vein from chest. (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anastomsed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en-US" b="0" dirty="0">
              <a:effectLst/>
            </a:endParaRPr>
          </a:p>
          <a:p>
            <a:pPr marL="1371600" lvl="1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Saphenous vein: Better for multiple vessels; LIMA cannot extend to the other arteries.</a:t>
            </a:r>
          </a:p>
          <a:p>
            <a:pPr marL="1371600" lvl="1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Left internal mammary artery: For longevity of the graft (1 vessel)</a:t>
            </a:r>
          </a:p>
          <a:p>
            <a:pPr marL="1657350" lvl="3" indent="-2857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LIMA and saphenous can both be harvested</a:t>
            </a:r>
          </a:p>
          <a:p>
            <a:pPr marL="1657350" lvl="3" indent="-2857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LIMA to LAD is the most common; highest survivability</a:t>
            </a:r>
          </a:p>
          <a:p>
            <a:pPr marL="1828800" lvl="2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Can also use other radial arteries or veins</a:t>
            </a:r>
          </a:p>
          <a:p>
            <a:pPr marL="1657350" lvl="3" indent="-2857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Radial for longevity</a:t>
            </a:r>
          </a:p>
          <a:p>
            <a:pPr marL="1657350" lvl="3" indent="-2857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Radial for younger patients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E149A0-27E0-486B-908D-8E43F4C09B9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704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</a:t>
            </a:r>
            <a:r>
              <a:rPr lang="en-US" dirty="0" err="1"/>
              <a:t>aquacell</a:t>
            </a:r>
            <a:r>
              <a:rPr lang="en-US" dirty="0"/>
              <a:t> dressing to class</a:t>
            </a:r>
          </a:p>
          <a:p>
            <a:endParaRPr lang="en-US" dirty="0"/>
          </a:p>
          <a:p>
            <a:r>
              <a:rPr lang="en-US" dirty="0"/>
              <a:t>Mediastinal CT is where majority of the bleeding will come from.</a:t>
            </a:r>
          </a:p>
          <a:p>
            <a:r>
              <a:rPr lang="en-US" dirty="0"/>
              <a:t>- Pleural CT is blood that leaked into pleural space of lung.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E149A0-27E0-486B-908D-8E43F4C09B9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668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76D88EA9-9261-44D5-8045-7EAAA3BFBA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231DDA6-F3E9-4E74-A2CE-EA54F5B74F9A}" type="slidenum">
              <a:rPr lang="en-US" altLang="en-US" smtClean="0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49ADEC2-6703-455A-A929-F610E05074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0CD7F45-FB47-45D2-A94C-17212F21F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HIT- heparin induced thrombocytopenia with low platelet count, causing decreased clot formation, bleeding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Suspect HIT if platelets begin trending low post-surgery</a:t>
            </a:r>
            <a:br>
              <a:rPr lang="en-US" altLang="en-US" dirty="0">
                <a:latin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Electrolyte imbalances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-causing dysrhythmias, cardiac irritation</a:t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Graft failure/occlusion of bypass grafts</a:t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 err="1">
                <a:latin typeface="Arial" panose="020B0604020202020204" pitchFamily="34" charset="0"/>
              </a:rPr>
              <a:t>Postpericardiotomy</a:t>
            </a:r>
            <a:r>
              <a:rPr lang="en-US" altLang="en-US" dirty="0">
                <a:latin typeface="Arial" panose="020B0604020202020204" pitchFamily="34" charset="0"/>
              </a:rPr>
              <a:t> syndrome - treatment involves reducing inflammation with medications such as colchicine or ibuprofen. May result in life-threatening pericardial tamponade due to a progressively increasing pericardial effusion. S/s: Patients may be febrile, tachycardiac, have pleuritic pain, and a pericardial friction rub.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14737E0-0E0E-4CC4-A4F8-F2B4EFC7A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6438632-AEF7-4DE2-8B26-9B3772CDFDEE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08F1EE6-2333-4C7E-A5D8-A6041717F6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D1E030F-2EB7-4C16-BD93-F47899A6B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rtl="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Stiff door analogy.</a:t>
            </a:r>
            <a:endParaRPr lang="en-US" b="0" dirty="0">
              <a:effectLst/>
            </a:endParaRPr>
          </a:p>
          <a:p>
            <a:pPr marL="1600200" rtl="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§ 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Once you replace the hinges, it’s easy to open the door, and you don’t need as much pressure.</a:t>
            </a:r>
            <a:endParaRPr lang="en-US" b="0" dirty="0">
              <a:effectLst/>
            </a:endParaRPr>
          </a:p>
          <a:p>
            <a:pPr marL="1600200" rtl="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§ 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Your body is still adjusting from the high previous pressure used on the stenosed valve.</a:t>
            </a:r>
            <a:endParaRPr lang="en-US" b="0" dirty="0">
              <a:effectLst/>
            </a:endParaRPr>
          </a:p>
          <a:p>
            <a:pPr rtl="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E149A0-27E0-486B-908D-8E43F4C09B9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74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B092-C8CE-CB99-7005-5A8C15BD7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B70AB-80A0-E809-1E43-FC79C1273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68344-AF0F-7289-8D9D-24EBA3E1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B27A3E-AB68-4979-A293-84FE4D7183E6}" type="datetime1">
              <a:rPr lang="en-US" smtClean="0"/>
              <a:pPr>
                <a:defRPr/>
              </a:pPr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3EF27-A7BF-CBA8-0125-F3C1BA674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9B8B7-8A6E-6FFB-717E-31A2D77C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F111B-F6F8-43BE-A9E8-3D892A3422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860515"/>
      </p:ext>
    </p:extLst>
  </p:cSld>
  <p:clrMapOvr>
    <a:masterClrMapping/>
  </p:clrMapOvr>
  <p:transition spd="med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EB31-5618-7A82-5434-2C69ED465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741F3-E388-090E-B6E2-466D3DB9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AF609-4966-3AD1-68ED-F1777FA7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086F3-9C85-4643-AF56-A12CE5E4E69A}" type="datetime1">
              <a:rPr lang="en-US" smtClean="0"/>
              <a:pPr>
                <a:defRPr/>
              </a:pPr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FBC77-5C29-E2EE-24F1-857AE86DD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0D431-8AEE-3738-F0AC-EFCD9759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E10FB-70F2-4275-B77C-C370199135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135601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AF8A2A-D884-5364-AEBF-D66901737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9A315-574A-543E-51D8-638D3184F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A7CDA-B59C-A3D9-30F9-AC55A3C0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086F3-9C85-4643-AF56-A12CE5E4E69A}" type="datetime1">
              <a:rPr lang="en-US" smtClean="0"/>
              <a:pPr>
                <a:defRPr/>
              </a:pPr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C1BF2-BE6F-F3BA-7A67-6F7D6AD1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E1E95-A612-F0D7-1F7D-A446D248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E10FB-70F2-4275-B77C-C370199135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105165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3814550-1DE6-44B1-8C63-BE9AD23A99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2A640-05D7-4DFA-9E28-8BD094CF89AF}" type="datetime1">
              <a:rPr lang="en-US"/>
              <a:pPr>
                <a:defRPr/>
              </a:pPr>
              <a:t>1/22/25</a:t>
            </a:fld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4F9C655-AE7E-4C8B-85C0-7DCC3E63E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2D4D7D4-125A-43ED-A161-AE5A71F390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38C0A-8703-4B81-9E74-C5159DE1B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299206"/>
      </p:ext>
    </p:extLst>
  </p:cSld>
  <p:clrMapOvr>
    <a:masterClrMapping/>
  </p:clrMapOvr>
  <p:transition spd="med">
    <p:split orient="vert"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378F033-9C3B-4C44-A5FA-F6DB82081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F3440-358F-4DA0-813C-96CCFC6AF25C}" type="datetime1">
              <a:rPr lang="en-US"/>
              <a:pPr>
                <a:defRPr/>
              </a:pPr>
              <a:t>1/22/25</a:t>
            </a:fld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2C25631-5F0D-4DB2-B931-2BDF46B68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6494639-ED22-418E-BC74-71B6612396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28543-796B-48F4-B824-E6DAA7488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22456"/>
      </p:ext>
    </p:extLst>
  </p:cSld>
  <p:clrMapOvr>
    <a:masterClrMapping/>
  </p:clrMapOvr>
  <p:transition spd="med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ACB9-DAE9-F810-14E4-415A5F20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9B8AE-19BE-B8B6-7DCE-602AB6123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F5E86-7E43-4E90-6616-3DB37D31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086F3-9C85-4643-AF56-A12CE5E4E69A}" type="datetime1">
              <a:rPr lang="en-US" smtClean="0"/>
              <a:pPr>
                <a:defRPr/>
              </a:pPr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FE520-B60F-5870-D8DE-E958A009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808D9-A023-AE2B-451C-81B80A5F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E10FB-70F2-4275-B77C-C370199135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426065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963C-EED0-1DD1-ABD3-6EDE3362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0EB15-C8BF-35A3-8DAA-1283C51A3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EFCAD-0545-085A-AFC6-39B680927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70ACA2-C07F-4068-A1B0-530DDA9AFADF}" type="datetime1">
              <a:rPr lang="en-US" smtClean="0"/>
              <a:pPr>
                <a:defRPr/>
              </a:pPr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7828C-3069-C03C-7C50-C9025268D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40901-4FEF-1AC0-D656-F535FDAD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015D0-1FEF-4F3C-8479-4087CBB75D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321037"/>
      </p:ext>
    </p:extLst>
  </p:cSld>
  <p:clrMapOvr>
    <a:masterClrMapping/>
  </p:clrMapOvr>
  <p:transition spd="med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AAED-54A6-7764-162B-F3150E36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514CA-677B-6836-9DE5-9B698717D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6E427-8F76-4F88-37E1-5B3EC71F4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4D3FC-BDDB-8902-771C-0C582BE5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086F3-9C85-4643-AF56-A12CE5E4E69A}" type="datetime1">
              <a:rPr lang="en-US" smtClean="0"/>
              <a:pPr>
                <a:defRPr/>
              </a:pPr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66A1C-BFA7-036C-FFD3-57FB87C5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83FEA-E742-A883-01EC-B0DF55148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E10FB-70F2-4275-B77C-C370199135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150900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01EC-819C-540E-B2EB-CE9A6A43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9A3CF-3748-2F83-5F46-52484C54F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E9BA5-13BB-9159-A04B-81703FB87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4C00E-49B4-4C05-2181-3F66597FB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E75772-A340-773A-F7C4-53AC12912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B8CA99-934B-FBE1-ACC2-0BFF5A25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086F3-9C85-4643-AF56-A12CE5E4E69A}" type="datetime1">
              <a:rPr lang="en-US" smtClean="0"/>
              <a:pPr>
                <a:defRPr/>
              </a:pPr>
              <a:t>1/22/25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DC7970-AC51-20BD-4A9F-666914BB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2D532-3E6A-56E6-05D4-1968CD5A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E10FB-70F2-4275-B77C-C370199135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584763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27C81-F21E-D3F7-12DC-18081340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4BD18-BA68-5B6D-E769-DDBC7BDC1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EBE10-CD13-4FB1-AFDE-501A7EBF6F1D}" type="datetime1">
              <a:rPr lang="en-US" smtClean="0"/>
              <a:pPr>
                <a:defRPr/>
              </a:pPr>
              <a:t>1/22/25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072AB-08B5-F111-7F25-754F341B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53ED7-F658-21CE-1F5B-5103379D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F9961-A352-4B5B-83FC-C92DE4FB6E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290667"/>
      </p:ext>
    </p:extLst>
  </p:cSld>
  <p:clrMapOvr>
    <a:masterClrMapping/>
  </p:clrMapOvr>
  <p:transition spd="med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6438F5-4130-48EA-DB6C-C7B981F48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B0D63C-B478-4134-A1AB-437C0A12DDF9}" type="datetime1">
              <a:rPr lang="en-US" smtClean="0"/>
              <a:pPr>
                <a:defRPr/>
              </a:pPr>
              <a:t>1/22/25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6A9869-152E-392E-62AE-E43EC5B2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0ABD6-0B4A-0B92-07D6-1728F1FA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4837A-D0FC-4FA8-8D44-5738D1DA30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293507"/>
      </p:ext>
    </p:extLst>
  </p:cSld>
  <p:clrMapOvr>
    <a:masterClrMapping/>
  </p:clrMapOvr>
  <p:transition spd="med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DE44-838C-CC9F-BA2E-A70A01B7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E0C5D-5008-D794-ABC9-A3483D044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9F98B-FAAC-A217-6D18-87E78880E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571DF-3083-7C45-B49C-3AA2E791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086F3-9C85-4643-AF56-A12CE5E4E69A}" type="datetime1">
              <a:rPr lang="en-US" smtClean="0"/>
              <a:pPr>
                <a:defRPr/>
              </a:pPr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7A8FA-E434-A6C4-8701-39ACC2AD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A1E9E-F232-4EBF-E984-92FB54B5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E10FB-70F2-4275-B77C-C370199135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084314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2897E-95D5-F32D-53CE-2D03B8DB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E5651-2C34-4CF1-A766-35072A74B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DC0DB-0A3D-7933-8B62-84F0F39E1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01940-F39C-A746-3179-0FA1EA36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A2ACE7-3117-4FDA-A5FD-2131C110A3E3}" type="datetime1">
              <a:rPr lang="en-US" smtClean="0"/>
              <a:pPr>
                <a:defRPr/>
              </a:pPr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B8AF8-7C92-75B7-05C4-5B3F8622A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8DDA9-848E-CD49-F165-85BE3385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87E3C-DF13-4D3D-AC9C-4EAAE5C31C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973380"/>
      </p:ext>
    </p:extLst>
  </p:cSld>
  <p:clrMapOvr>
    <a:masterClrMapping/>
  </p:clrMapOvr>
  <p:transition spd="med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CBF407-B867-BA1A-DA56-28CF978C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31AAE-2363-DF44-1186-F0D5F640D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C5CFB-7C9C-31A7-0E0E-44A4CAC0F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800086F3-9C85-4643-AF56-A12CE5E4E69A}" type="datetime1">
              <a:rPr lang="en-US" smtClean="0"/>
              <a:pPr>
                <a:defRPr/>
              </a:pPr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E42DC-01E5-7712-7F5F-491016898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8E984-C14F-BB0E-4FA5-4F345C897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28DE10FB-70F2-4275-B77C-C370199135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1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</p:sldLayoutIdLst>
  <p:transition spd="med">
    <p:split orient="vert" dir="in"/>
  </p:transition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99AF6B-967B-403D-A61F-4FAD6A3A8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5908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Berlin Sans FB" pitchFamily="34" charset="0"/>
              </a:rPr>
              <a:t>Postoperative Care of the Cardiac Surgery Patient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C274356-4751-4B55-B90B-0720F9BFE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3933825"/>
            <a:ext cx="8686800" cy="2514600"/>
          </a:xfrm>
        </p:spPr>
        <p:txBody>
          <a:bodyPr/>
          <a:lstStyle/>
          <a:p>
            <a:pPr>
              <a:defRPr/>
            </a:pPr>
            <a:r>
              <a:rPr lang="en-US"/>
              <a:t>Original: Kristen Valente BSN, RN-BC, ONC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2025 Update: Francis D. Cacacho, BSN, RN, CCRN</a:t>
            </a:r>
            <a:endParaRPr lang="en-US" dirty="0"/>
          </a:p>
        </p:txBody>
      </p:sp>
    </p:spTree>
  </p:cSld>
  <p:clrMapOvr>
    <a:masterClrMapping/>
  </p:clrMapOvr>
  <p:transition advTm="1608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E778E78-8825-4002-B528-88EEB8A80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/>
              <a:t>CABG Postop Complications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01A0E254-02A5-4FAE-BD82-F63D66EB9B2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122738" cy="44958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v"/>
              <a:defRPr/>
            </a:pPr>
            <a:r>
              <a:rPr lang="en-US" dirty="0"/>
              <a:t>Cardiac Tamponade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Beck’s Triad</a:t>
            </a:r>
            <a:r>
              <a:rPr lang="en-US" dirty="0">
                <a:sym typeface="Wingdings" pitchFamily="2" charset="2"/>
              </a:rPr>
              <a:t> (3 Ds)</a:t>
            </a:r>
          </a:p>
          <a:p>
            <a:pPr lvl="3">
              <a:defRPr/>
            </a:pPr>
            <a:r>
              <a:rPr lang="en-US" dirty="0">
                <a:sym typeface="Wingdings" pitchFamily="2" charset="2"/>
              </a:rPr>
              <a:t>Decreased blood pressure</a:t>
            </a:r>
          </a:p>
          <a:p>
            <a:pPr lvl="3">
              <a:defRPr/>
            </a:pPr>
            <a:r>
              <a:rPr lang="en-US" dirty="0">
                <a:sym typeface="Wingdings" pitchFamily="2" charset="2"/>
              </a:rPr>
              <a:t>Distant heart sounds</a:t>
            </a:r>
          </a:p>
          <a:p>
            <a:pPr lvl="3">
              <a:defRPr/>
            </a:pPr>
            <a:r>
              <a:rPr lang="en-US" dirty="0">
                <a:sym typeface="Wingdings" pitchFamily="2" charset="2"/>
              </a:rPr>
              <a:t>Distended jugular veins</a:t>
            </a:r>
          </a:p>
          <a:p>
            <a:pPr lvl="2">
              <a:defRPr/>
            </a:pPr>
            <a:r>
              <a:rPr lang="en-US" dirty="0">
                <a:sym typeface="Wingdings" pitchFamily="2" charset="2"/>
              </a:rPr>
              <a:t>Tachycardia, SOB, decreased LOC</a:t>
            </a:r>
          </a:p>
          <a:p>
            <a:pPr lvl="2">
              <a:defRPr/>
            </a:pPr>
            <a:r>
              <a:rPr lang="en-US" dirty="0">
                <a:sym typeface="Wingdings" pitchFamily="2" charset="2"/>
              </a:rPr>
              <a:t>Anticipate trip back to OR/pericardial window.</a:t>
            </a:r>
            <a:endParaRPr lang="en-US" dirty="0"/>
          </a:p>
          <a:p>
            <a:pPr marL="457200" lvl="1" indent="0" eaLnBrk="1" hangingPunct="1">
              <a:buFontTx/>
              <a:buNone/>
              <a:defRPr/>
            </a:pPr>
            <a:endParaRPr lang="en-US" dirty="0"/>
          </a:p>
          <a:p>
            <a:pPr lvl="1" eaLnBrk="1" hangingPunct="1"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 lvl="1" eaLnBrk="1" hangingPunct="1">
              <a:buFont typeface="Wingdings" panose="05000000000000000000" pitchFamily="2" charset="2"/>
              <a:buChar char="v"/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D23B6-6595-4A98-B5E6-A427F2F87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5E8817-E46F-4CD1-92F8-B1AC7DAF2747}" type="datetime1">
              <a:rPr lang="en-US"/>
              <a:pPr>
                <a:defRPr/>
              </a:pPr>
              <a:t>1/22/25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9CF3E-9EEC-4DA2-BD35-8B74B369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12D00F97-1FDD-430D-8556-E13820EBD89F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10</a:t>
            </a:fld>
            <a:endParaRPr lang="en-US" altLang="en-US" sz="1200"/>
          </a:p>
        </p:txBody>
      </p:sp>
      <p:pic>
        <p:nvPicPr>
          <p:cNvPr id="15366" name="Picture 5" descr="C:\Users\vhapalkissj\AppData\Local\Microsoft\Windows\Temporary Internet Files\Content.IE5\X0ZGP700\0942f16c83fa588c2f100c886cc9c3_thumb[1].jpg">
            <a:extLst>
              <a:ext uri="{FF2B5EF4-FFF2-40B4-BE49-F238E27FC236}">
                <a16:creationId xmlns:a16="http://schemas.microsoft.com/office/drawing/2014/main" id="{7EB567F3-A686-4EAB-8AA7-7C9DCCEEB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51" y="358595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 descr="C:\Users\vhapalkissj\AppData\Local\Microsoft\Windows\Temporary Internet Files\Content.IE5\Z11P3KMN\Blausen_0163_CardiacTamponade_01[1].png">
            <a:extLst>
              <a:ext uri="{FF2B5EF4-FFF2-40B4-BE49-F238E27FC236}">
                <a16:creationId xmlns:a16="http://schemas.microsoft.com/office/drawing/2014/main" id="{1EE05FF5-C63F-48F6-B98F-C65295EB2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/>
          <a:stretch>
            <a:fillRect/>
          </a:stretch>
        </p:blipFill>
        <p:spPr bwMode="auto">
          <a:xfrm>
            <a:off x="6337300" y="1219200"/>
            <a:ext cx="23495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2579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37F3EF2-6AB5-4C81-BF07-951C51430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/>
              <a:t>Valve Repair/Replacement</a:t>
            </a:r>
          </a:p>
        </p:txBody>
      </p:sp>
      <p:pic>
        <p:nvPicPr>
          <p:cNvPr id="17413" name="Picture 5" descr="cross_valves">
            <a:extLst>
              <a:ext uri="{FF2B5EF4-FFF2-40B4-BE49-F238E27FC236}">
                <a16:creationId xmlns:a16="http://schemas.microsoft.com/office/drawing/2014/main" id="{4F43DBB4-A7A1-4CB7-BFFB-D67EFB0A4A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2750" r="16753" b="6306"/>
          <a:stretch>
            <a:fillRect/>
          </a:stretch>
        </p:blipFill>
        <p:spPr>
          <a:xfrm>
            <a:off x="247650" y="1382713"/>
            <a:ext cx="4037013" cy="4830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ED572-7AFC-4FCE-B01D-262C0FC2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31AEA3-5A78-4780-9F34-5313422DBD0A}" type="datetime1">
              <a:rPr lang="en-US"/>
              <a:pPr>
                <a:defRPr/>
              </a:pPr>
              <a:t>1/22/25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ADD66-83C5-41B6-ACC0-5F0088F6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EAA67975-C6AC-4BD3-A976-C8EB62EA8602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11</a:t>
            </a:fld>
            <a:endParaRPr lang="en-US" altLang="en-US" sz="1200"/>
          </a:p>
        </p:txBody>
      </p:sp>
      <p:pic>
        <p:nvPicPr>
          <p:cNvPr id="17414" name="Picture 2" descr="C:\Users\vhapalkissj\AppData\Local\Microsoft\Windows\Temporary Internet Files\Content.IE5\3K18IG6O\HeartValve[1].png">
            <a:extLst>
              <a:ext uri="{FF2B5EF4-FFF2-40B4-BE49-F238E27FC236}">
                <a16:creationId xmlns:a16="http://schemas.microsoft.com/office/drawing/2014/main" id="{63A85325-16C9-4725-8F50-1064968A3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6" r="10033"/>
          <a:stretch>
            <a:fillRect/>
          </a:stretch>
        </p:blipFill>
        <p:spPr bwMode="auto">
          <a:xfrm>
            <a:off x="4454525" y="1382713"/>
            <a:ext cx="44196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 descr="C:\Users\vhapalkissj\AppData\Local\Microsoft\Windows\Temporary Internet Files\Content.IE5\Z3NZGPZ8\image7[1].png">
            <a:extLst>
              <a:ext uri="{FF2B5EF4-FFF2-40B4-BE49-F238E27FC236}">
                <a16:creationId xmlns:a16="http://schemas.microsoft.com/office/drawing/2014/main" id="{BF3EC103-0236-44DD-BFB2-8D12C024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30750"/>
            <a:ext cx="38100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5299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8701351-B298-4B11-A864-9D6723CA8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/>
              <a:t>TAVR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61BBC-2C34-474A-975F-5D8936B40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31AEA3-5A78-4780-9F34-5313422DBD0A}" type="datetime1">
              <a:rPr lang="en-US"/>
              <a:pPr>
                <a:defRPr/>
              </a:pPr>
              <a:t>1/22/25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FBFE6-4680-4136-BFF7-955A0E6E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1A7236B1-AF47-4A20-94CE-4C6F31F8DE64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12</a:t>
            </a:fld>
            <a:endParaRPr lang="en-US" altLang="en-US" sz="12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500738A-B59E-4E72-BD98-28130BEA44A0}"/>
              </a:ext>
            </a:extLst>
          </p:cNvPr>
          <p:cNvSpPr txBox="1">
            <a:spLocks/>
          </p:cNvSpPr>
          <p:nvPr/>
        </p:nvSpPr>
        <p:spPr bwMode="auto">
          <a:xfrm>
            <a:off x="152400" y="1524000"/>
            <a:ext cx="46482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r>
              <a:rPr lang="en-US" sz="2400" kern="0" dirty="0"/>
              <a:t>What is it?</a:t>
            </a:r>
          </a:p>
          <a:p>
            <a:pPr lvl="1">
              <a:defRPr/>
            </a:pPr>
            <a:r>
              <a:rPr lang="en-US" sz="2400" kern="0" dirty="0"/>
              <a:t>Percutaneous aortic valve replacement through the femoral artery</a:t>
            </a:r>
          </a:p>
          <a:p>
            <a:pPr lvl="1">
              <a:defRPr/>
            </a:pPr>
            <a:r>
              <a:rPr lang="en-US" sz="2400" kern="0" dirty="0"/>
              <a:t>Used for severe symptomatic aortic valve stenosis </a:t>
            </a:r>
            <a:br>
              <a:rPr lang="en-US" sz="2400" kern="0" dirty="0"/>
            </a:br>
            <a:endParaRPr lang="en-US" sz="2400" kern="0" dirty="0"/>
          </a:p>
          <a:p>
            <a:pPr>
              <a:defRPr/>
            </a:pPr>
            <a:r>
              <a:rPr lang="en-US" sz="2400" kern="0" dirty="0"/>
              <a:t>Who is eligible?</a:t>
            </a:r>
          </a:p>
          <a:p>
            <a:pPr lvl="1">
              <a:defRPr/>
            </a:pPr>
            <a:r>
              <a:rPr lang="en-US" sz="2400" kern="0" dirty="0"/>
              <a:t>Elderly, fragile patients who are not eligible for surgery</a:t>
            </a:r>
          </a:p>
        </p:txBody>
      </p:sp>
      <p:pic>
        <p:nvPicPr>
          <p:cNvPr id="18438" name="Picture 11">
            <a:extLst>
              <a:ext uri="{FF2B5EF4-FFF2-40B4-BE49-F238E27FC236}">
                <a16:creationId xmlns:a16="http://schemas.microsoft.com/office/drawing/2014/main" id="{72DA59D8-21E3-4768-A881-6736DE71C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6963"/>
            <a:ext cx="4151313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12">
            <a:extLst>
              <a:ext uri="{FF2B5EF4-FFF2-40B4-BE49-F238E27FC236}">
                <a16:creationId xmlns:a16="http://schemas.microsoft.com/office/drawing/2014/main" id="{31599C53-8CD4-4661-AFB3-C0119FF0F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5313363"/>
            <a:ext cx="4437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Valve is made of cow pericardium and supported with a metal stent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(Cleveland Clinic, 2015)</a:t>
            </a:r>
          </a:p>
        </p:txBody>
      </p:sp>
    </p:spTree>
  </p:cSld>
  <p:clrMapOvr>
    <a:masterClrMapping/>
  </p:clrMapOvr>
  <p:transition advTm="333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0991C1B-DF15-4B0D-AE6F-0E28623A9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200"/>
              <a:t>Potential Valve Postop Complications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B4AECCB-C4EE-4AA7-8248-AE487FFFF4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52144"/>
            <a:ext cx="4267200" cy="51054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sz="1800" dirty="0"/>
              <a:t>In addition to CABG potential complications:</a:t>
            </a:r>
            <a:br>
              <a:rPr lang="en-US" sz="1800" dirty="0"/>
            </a:br>
            <a:endParaRPr lang="en-US" sz="1800" dirty="0"/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sz="1800" dirty="0"/>
              <a:t>Endocarditis</a:t>
            </a:r>
          </a:p>
          <a:p>
            <a:pPr lvl="1" eaLnBrk="1" hangingPunct="1">
              <a:defRPr/>
            </a:pPr>
            <a:r>
              <a:rPr lang="en-US" sz="1600" dirty="0"/>
              <a:t>Chills</a:t>
            </a:r>
          </a:p>
          <a:p>
            <a:pPr lvl="1" eaLnBrk="1" hangingPunct="1">
              <a:defRPr/>
            </a:pPr>
            <a:r>
              <a:rPr lang="en-US" sz="1600" dirty="0"/>
              <a:t>Fever</a:t>
            </a:r>
          </a:p>
          <a:p>
            <a:pPr lvl="1" eaLnBrk="1" hangingPunct="1">
              <a:defRPr/>
            </a:pPr>
            <a:r>
              <a:rPr lang="en-US" sz="1600" dirty="0"/>
              <a:t>Fatigue and weakness</a:t>
            </a:r>
          </a:p>
          <a:p>
            <a:pPr lvl="1" eaLnBrk="1" hangingPunct="1">
              <a:defRPr/>
            </a:pPr>
            <a:r>
              <a:rPr lang="en-US" sz="1600" dirty="0"/>
              <a:t>Joint pain</a:t>
            </a:r>
          </a:p>
          <a:p>
            <a:pPr lvl="1" eaLnBrk="1" hangingPunct="1">
              <a:defRPr/>
            </a:pPr>
            <a:r>
              <a:rPr lang="en-US" sz="1600" dirty="0"/>
              <a:t>Poor appetite and weight loss</a:t>
            </a:r>
            <a:br>
              <a:rPr lang="en-US" sz="1600" dirty="0"/>
            </a:br>
            <a:endParaRPr lang="en-US" sz="1600" dirty="0"/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sz="1800" dirty="0"/>
              <a:t>Bleeding</a:t>
            </a:r>
          </a:p>
          <a:p>
            <a:pPr lvl="1" eaLnBrk="1" hangingPunct="1">
              <a:defRPr/>
            </a:pPr>
            <a:r>
              <a:rPr lang="en-US" sz="1600" dirty="0"/>
              <a:t>Therapeutic anticoagulation</a:t>
            </a:r>
          </a:p>
          <a:p>
            <a:pPr lvl="1" eaLnBrk="1" hangingPunct="1">
              <a:defRPr/>
            </a:pPr>
            <a:r>
              <a:rPr lang="en-US" sz="1600" dirty="0"/>
              <a:t>Two finger lengths above the incision!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4D06E-1CAB-4406-B611-5A388DDF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31AEA3-5A78-4780-9F34-5313422DBD0A}" type="datetime1">
              <a:rPr lang="en-US"/>
              <a:pPr>
                <a:defRPr/>
              </a:pPr>
              <a:t>1/22/25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66FE0-128F-4C1A-AA3F-89313075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4480CFE-D75D-4425-B2E8-E9D471563568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13</a:t>
            </a:fld>
            <a:endParaRPr lang="en-US" altLang="en-US" sz="1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ECF8AD-F708-4502-A38F-45984BF93AF9}"/>
              </a:ext>
            </a:extLst>
          </p:cNvPr>
          <p:cNvSpPr/>
          <p:nvPr/>
        </p:nvSpPr>
        <p:spPr>
          <a:xfrm>
            <a:off x="4724400" y="1114466"/>
            <a:ext cx="4267200" cy="39456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TAVR</a:t>
            </a:r>
            <a:b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</a:b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rgbClr val="FFCC6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TIA/CVA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FFCC6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Atrial fibrillation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FFCC6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Heart block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rgbClr val="FFCC6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May need pacemaker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rgbClr val="FFCC6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Take BP for a suspected block!</a:t>
            </a:r>
          </a:p>
          <a:p>
            <a:pPr marL="1714500" lvl="3" indent="-342900">
              <a:spcBef>
                <a:spcPct val="20000"/>
              </a:spcBef>
              <a:buClr>
                <a:srgbClr val="FFCC6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May need transvenous to transition to PPM</a:t>
            </a:r>
          </a:p>
          <a:p>
            <a:pPr marL="800100" lvl="1" indent="-342900">
              <a:spcBef>
                <a:spcPct val="20000"/>
              </a:spcBef>
              <a:buClr>
                <a:srgbClr val="FFCC6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HTN</a:t>
            </a:r>
          </a:p>
          <a:p>
            <a:pPr marL="1257300" lvl="2" indent="-342900">
              <a:spcBef>
                <a:spcPct val="20000"/>
              </a:spcBef>
              <a:buClr>
                <a:srgbClr val="FFCC6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More prone d/t new increased pressure!</a:t>
            </a:r>
          </a:p>
          <a:p>
            <a:pPr lvl="1" eaLnBrk="1" hangingPunct="1">
              <a:spcBef>
                <a:spcPct val="20000"/>
              </a:spcBef>
              <a:buClr>
                <a:srgbClr val="FFCC66"/>
              </a:buClr>
              <a:buSzPct val="80000"/>
              <a:defRPr/>
            </a:pPr>
            <a:endParaRPr lang="en-US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</p:txBody>
      </p:sp>
      <p:pic>
        <p:nvPicPr>
          <p:cNvPr id="19463" name="Picture 2" descr="C:\Users\vhapalkissj\AppData\Local\Microsoft\Windows\Temporary Internet Files\Content.IE5\Z3NZGPZ8\5-4[1].jpg">
            <a:extLst>
              <a:ext uri="{FF2B5EF4-FFF2-40B4-BE49-F238E27FC236}">
                <a16:creationId xmlns:a16="http://schemas.microsoft.com/office/drawing/2014/main" id="{0A8CDAF5-B4D4-4B64-B762-1AD096941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" y="4773168"/>
            <a:ext cx="3394075" cy="162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843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E2984B3-175C-4541-A27D-620798A24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/>
              <a:t>General Patient Profile from MSICU to 3C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63E9A6D-9E92-429E-A646-882D34B416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0" y="1690689"/>
            <a:ext cx="3943350" cy="438943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1800" dirty="0"/>
              <a:t>Stable condition</a:t>
            </a:r>
          </a:p>
          <a:p>
            <a:pPr marL="0" indent="0"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1800" dirty="0"/>
              <a:t>Sternal and leg incisions</a:t>
            </a:r>
          </a:p>
          <a:p>
            <a:pPr lvl="1">
              <a:defRPr/>
            </a:pPr>
            <a:r>
              <a:rPr lang="en-US" sz="1400" dirty="0"/>
              <a:t>ACE wrap removed s/p day 1</a:t>
            </a:r>
          </a:p>
          <a:p>
            <a:pPr lvl="1">
              <a:defRPr/>
            </a:pPr>
            <a:r>
              <a:rPr lang="en-US" sz="1400" dirty="0" err="1"/>
              <a:t>Aquacell</a:t>
            </a:r>
            <a:r>
              <a:rPr lang="en-US" sz="1400" dirty="0"/>
              <a:t> dressing removed after seven days</a:t>
            </a:r>
          </a:p>
          <a:p>
            <a:pPr marL="342900" lvl="1" indent="0">
              <a:buNone/>
              <a:defRPr/>
            </a:pPr>
            <a:endParaRPr lang="en-US" sz="1400" dirty="0"/>
          </a:p>
          <a:p>
            <a:pPr eaLnBrk="1" hangingPunct="1">
              <a:defRPr/>
            </a:pPr>
            <a:r>
              <a:rPr lang="en-US" sz="1800" dirty="0"/>
              <a:t>Able to ambulate</a:t>
            </a:r>
          </a:p>
          <a:p>
            <a:pPr marL="0" indent="0"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1800" dirty="0"/>
              <a:t>Epicardial pacer wires</a:t>
            </a:r>
          </a:p>
          <a:p>
            <a:pPr lvl="1">
              <a:defRPr/>
            </a:pPr>
            <a:r>
              <a:rPr lang="en-US" sz="1400" dirty="0"/>
              <a:t>Removed 2-3 days after procedure; bedrest 1 hour s/p removal</a:t>
            </a:r>
          </a:p>
          <a:p>
            <a:pPr marL="342900" lvl="1" indent="0">
              <a:buNone/>
              <a:defRPr/>
            </a:pPr>
            <a:endParaRPr lang="en-US" sz="1400" dirty="0"/>
          </a:p>
          <a:p>
            <a:pPr eaLnBrk="1" hangingPunct="1">
              <a:defRPr/>
            </a:pPr>
            <a:r>
              <a:rPr lang="en-US" sz="1800" dirty="0"/>
              <a:t>Edema, fluid shifts</a:t>
            </a:r>
          </a:p>
          <a:p>
            <a:pPr lvl="1">
              <a:defRPr/>
            </a:pPr>
            <a:r>
              <a:rPr lang="en-US" sz="1400" dirty="0"/>
              <a:t>CT surg commonly wants them net negative (-500 mL to -1 L) to admission weight.</a:t>
            </a:r>
          </a:p>
          <a:p>
            <a:pPr marL="342900" lvl="1" indent="0">
              <a:buNone/>
              <a:defRPr/>
            </a:pPr>
            <a:endParaRPr lang="en-US" sz="1400" dirty="0"/>
          </a:p>
          <a:p>
            <a:pPr>
              <a:defRPr/>
            </a:pPr>
            <a:r>
              <a:rPr lang="en-US" sz="1700" dirty="0"/>
              <a:t>Chest tubes</a:t>
            </a:r>
          </a:p>
          <a:p>
            <a:pPr lvl="1">
              <a:defRPr/>
            </a:pPr>
            <a:r>
              <a:rPr lang="en-US" sz="1400" dirty="0"/>
              <a:t>Pleural comes out first before mediastinal.</a:t>
            </a:r>
          </a:p>
          <a:p>
            <a:pPr lvl="1">
              <a:defRPr/>
            </a:pPr>
            <a:r>
              <a:rPr lang="en-US" sz="1400" dirty="0"/>
              <a:t>Removal based on patient output.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49F77-6E55-4419-9C7E-4EBFCF93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AA809-CB1A-4471-85F6-DCBFD6DEEAD7}" type="datetime1">
              <a:rPr lang="en-US"/>
              <a:pPr>
                <a:defRPr/>
              </a:pPr>
              <a:t>1/22/25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102C5-B3C3-448A-BFDF-CFDF0A28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E6D2F1F-9D8B-4F7C-B5CF-38F28B2194D3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14</a:t>
            </a:fld>
            <a:endParaRPr lang="en-US" altLang="en-US" sz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53B8DE-CBC7-C945-3EEB-F2F6B27CBF67}"/>
              </a:ext>
            </a:extLst>
          </p:cNvPr>
          <p:cNvSpPr txBox="1"/>
          <p:nvPr/>
        </p:nvSpPr>
        <p:spPr>
          <a:xfrm>
            <a:off x="246888" y="1874728"/>
            <a:ext cx="42153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MSICU: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/>
              <a:t>V-wires and A-wires present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/>
              <a:t>Chest tubes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/>
              <a:t>PA catheter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/>
              <a:t>Intubation, on pressors, and paced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IICU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/>
              <a:t>V-wires and A-wires present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/>
              <a:t>Chest tubes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/>
              <a:t>V-wires, A-wires, and chest tubes are discontinued.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</p:cSld>
  <p:clrMapOvr>
    <a:masterClrMapping/>
  </p:clrMapOvr>
  <p:transition advTm="2266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2F3E-3A71-EF30-1BCB-427EBF69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07141"/>
            <a:ext cx="7886700" cy="2253896"/>
          </a:xfrm>
        </p:spPr>
        <p:txBody>
          <a:bodyPr>
            <a:normAutofit fontScale="90000"/>
          </a:bodyPr>
          <a:lstStyle/>
          <a:p>
            <a:r>
              <a:rPr lang="en-US" dirty="0"/>
              <a:t>You take a report for a patient with a CABG in 3C; the off-going nurse reported that your patient was slightly sleepy this morning.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You take multiple blood pressures, and it’s reported as 85/79, you also notice your patient’s HR is increasing.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Do you suspect shock? What do you do?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C4846-767B-E574-361D-188DEBD2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CA880-2DED-4129-AFE0-66DFDBF76E8D}" type="datetime1">
              <a:rPr lang="en-US" smtClean="0"/>
              <a:pPr>
                <a:defRPr/>
              </a:pPr>
              <a:t>1/22/25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70A32B-DE42-ADCF-FBA2-23139103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9F976-C291-4874-9FE1-ECD1F6DDF6F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598958"/>
      </p:ext>
    </p:extLst>
  </p:cSld>
  <p:clrMapOvr>
    <a:masterClrMapping/>
  </p:clrMapOvr>
  <p:transition spd="med"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635BF04-CE08-47E6-8597-79815E888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/>
              <a:t>Nursing Management and interventions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3882C03-0412-4A07-986C-6A23CADBDD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554480"/>
            <a:ext cx="7886700" cy="4622483"/>
          </a:xfrm>
        </p:spPr>
        <p:txBody>
          <a:bodyPr>
            <a:normAutofit fontScale="85000" lnSpcReduction="20000"/>
          </a:bodyPr>
          <a:lstStyle/>
          <a:p>
            <a:pPr lvl="1">
              <a:defRPr/>
            </a:pPr>
            <a:r>
              <a:rPr lang="en-US" sz="1900" dirty="0"/>
              <a:t>Prevent pulmonary complications</a:t>
            </a:r>
          </a:p>
          <a:p>
            <a:pPr lvl="2">
              <a:defRPr/>
            </a:pPr>
            <a:r>
              <a:rPr lang="en-US" sz="1600" dirty="0"/>
              <a:t>I/S + cough d/b</a:t>
            </a:r>
          </a:p>
          <a:p>
            <a:pPr marL="685800" lvl="2" indent="0">
              <a:buNone/>
              <a:defRPr/>
            </a:pPr>
            <a:endParaRPr lang="en-US" sz="1600" dirty="0"/>
          </a:p>
          <a:p>
            <a:pPr lvl="1">
              <a:defRPr/>
            </a:pPr>
            <a:r>
              <a:rPr lang="en-US" sz="1900" dirty="0"/>
              <a:t>Monitor V/S </a:t>
            </a:r>
          </a:p>
          <a:p>
            <a:pPr lvl="2">
              <a:defRPr/>
            </a:pPr>
            <a:r>
              <a:rPr lang="en-US" sz="1600" dirty="0"/>
              <a:t>Potential BP med changes</a:t>
            </a:r>
          </a:p>
          <a:p>
            <a:pPr lvl="2">
              <a:defRPr/>
            </a:pPr>
            <a:endParaRPr lang="en-US" sz="1600" dirty="0"/>
          </a:p>
          <a:p>
            <a:pPr lvl="1">
              <a:defRPr/>
            </a:pPr>
            <a:r>
              <a:rPr lang="en-US" sz="1900" dirty="0"/>
              <a:t>Monitor I&amp;Os and daily weights</a:t>
            </a:r>
          </a:p>
          <a:p>
            <a:pPr lvl="2">
              <a:defRPr/>
            </a:pPr>
            <a:r>
              <a:rPr lang="en-US" sz="1600" dirty="0"/>
              <a:t>Diuretics as needed</a:t>
            </a:r>
          </a:p>
          <a:p>
            <a:pPr marL="685800" lvl="2" indent="0">
              <a:buNone/>
              <a:defRPr/>
            </a:pPr>
            <a:endParaRPr lang="en-US" sz="1600" dirty="0"/>
          </a:p>
          <a:p>
            <a:pPr lvl="1" eaLnBrk="1" hangingPunct="1">
              <a:defRPr/>
            </a:pPr>
            <a:r>
              <a:rPr lang="en-US" sz="1900" dirty="0"/>
              <a:t>Prevent incision infection, monitor for fever</a:t>
            </a:r>
          </a:p>
          <a:p>
            <a:pPr marL="342900" lvl="1" indent="0" eaLnBrk="1" hangingPunct="1">
              <a:buNone/>
              <a:defRPr/>
            </a:pPr>
            <a:endParaRPr lang="en-US" sz="1900" dirty="0"/>
          </a:p>
          <a:p>
            <a:pPr lvl="1" eaLnBrk="1" hangingPunct="1">
              <a:defRPr/>
            </a:pPr>
            <a:r>
              <a:rPr lang="en-US" sz="1900" dirty="0"/>
              <a:t>Prevent DVT, early ambulation, and mobility</a:t>
            </a:r>
          </a:p>
          <a:p>
            <a:pPr marL="342900" lvl="1" indent="0" eaLnBrk="1" hangingPunct="1">
              <a:buNone/>
              <a:defRPr/>
            </a:pPr>
            <a:endParaRPr lang="en-US" sz="1900" dirty="0"/>
          </a:p>
          <a:p>
            <a:pPr lvl="1" eaLnBrk="1" hangingPunct="1">
              <a:defRPr/>
            </a:pPr>
            <a:r>
              <a:rPr lang="en-US" sz="1900" dirty="0"/>
              <a:t>Prevent electrolyte imbalance</a:t>
            </a:r>
          </a:p>
          <a:p>
            <a:pPr marL="342900" lvl="1" indent="0" eaLnBrk="1" hangingPunct="1">
              <a:buNone/>
              <a:defRPr/>
            </a:pPr>
            <a:endParaRPr lang="en-US" sz="1900" dirty="0"/>
          </a:p>
          <a:p>
            <a:pPr lvl="1" eaLnBrk="1" hangingPunct="1">
              <a:defRPr/>
            </a:pPr>
            <a:r>
              <a:rPr lang="en-US" sz="1900" dirty="0"/>
              <a:t>Appropriate pain and anxiety management</a:t>
            </a:r>
          </a:p>
          <a:p>
            <a:pPr lvl="2">
              <a:defRPr/>
            </a:pPr>
            <a:r>
              <a:rPr lang="en-US" sz="1600" dirty="0"/>
              <a:t>Pain and anxiety control eases process of opening up lungs</a:t>
            </a:r>
          </a:p>
          <a:p>
            <a:pPr marL="342900" lvl="1" indent="0" eaLnBrk="1" hangingPunct="1">
              <a:buNone/>
              <a:defRPr/>
            </a:pPr>
            <a:endParaRPr lang="en-US" sz="1900" dirty="0"/>
          </a:p>
          <a:p>
            <a:pPr lvl="1" eaLnBrk="1" hangingPunct="1">
              <a:defRPr/>
            </a:pPr>
            <a:r>
              <a:rPr lang="en-US" sz="1900" dirty="0"/>
              <a:t>Monitor telemetry for rhythm changes</a:t>
            </a:r>
          </a:p>
          <a:p>
            <a:pPr lvl="1" eaLnBrk="1" hangingPunct="1">
              <a:defRPr/>
            </a:pPr>
            <a:endParaRPr lang="en-US" sz="1900" dirty="0"/>
          </a:p>
          <a:p>
            <a:pPr lvl="1" eaLnBrk="1" hangingPunct="1">
              <a:defRPr/>
            </a:pPr>
            <a:r>
              <a:rPr lang="en-US" sz="1900" dirty="0"/>
              <a:t>Monitor neurological status.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6A26B-9950-46BE-B2E4-1D5F60FDA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C7285-E0E2-4AA2-BCC2-E48530712336}" type="datetime1">
              <a:rPr lang="en-US"/>
              <a:pPr>
                <a:defRPr/>
              </a:pPr>
              <a:t>1/22/25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A62B6-E4AB-4617-9A5C-EACAFE87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2215C2FB-C0EC-4A4F-8525-89FD689679EA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16</a:t>
            </a:fld>
            <a:endParaRPr lang="en-US" altLang="en-US" sz="1200"/>
          </a:p>
        </p:txBody>
      </p:sp>
    </p:spTree>
  </p:cSld>
  <p:clrMapOvr>
    <a:masterClrMapping/>
  </p:clrMapOvr>
  <p:transition advTm="103745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8BC186-4357-4A3F-846E-8CED0D5E4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Pacer Wire Care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3EE5FA-9A2A-4AAA-B093-8D55FA2CD84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0581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Epicardial lead wires are placed during surgery and remain in until discharge or no longer needed.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Be sure wires are easily accessible at emergencies</a:t>
            </a:r>
          </a:p>
          <a:p>
            <a:pPr lvl="1">
              <a:defRPr/>
            </a:pPr>
            <a:r>
              <a:rPr lang="en-US" dirty="0" err="1"/>
              <a:t>Opsite</a:t>
            </a:r>
            <a:r>
              <a:rPr lang="en-US" dirty="0"/>
              <a:t> with date, time, initials, V-wires or A-wires</a:t>
            </a:r>
          </a:p>
          <a:p>
            <a:pPr lvl="1">
              <a:defRPr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52040-0C59-40AA-BD5D-05323AF4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8155CD-670F-48AB-B84D-C5417122F202}" type="datetime1">
              <a:rPr lang="en-US"/>
              <a:pPr>
                <a:defRPr/>
              </a:pPr>
              <a:t>1/22/25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6468E-6A72-41A0-8451-66A38DA9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03358427-9DA1-4AC2-A3DE-30A7D61C6A0D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17</a:t>
            </a:fld>
            <a:endParaRPr lang="en-US" altLang="en-US" sz="1200"/>
          </a:p>
        </p:txBody>
      </p:sp>
      <p:pic>
        <p:nvPicPr>
          <p:cNvPr id="3" name="Picture 2" descr="A close-up of a needle&#10;&#10;Description automatically generated">
            <a:extLst>
              <a:ext uri="{FF2B5EF4-FFF2-40B4-BE49-F238E27FC236}">
                <a16:creationId xmlns:a16="http://schemas.microsoft.com/office/drawing/2014/main" id="{89E7FA7D-519E-7BCA-0E25-B72B2960B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85" y="3556000"/>
            <a:ext cx="4369875" cy="2610324"/>
          </a:xfrm>
          <a:prstGeom prst="rect">
            <a:avLst/>
          </a:prstGeom>
        </p:spPr>
      </p:pic>
    </p:spTree>
  </p:cSld>
  <p:clrMapOvr>
    <a:masterClrMapping/>
  </p:clrMapOvr>
  <p:transition advTm="5130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CCA48A21-E8FD-4A53-B186-C0296EF33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900"/>
              <a:t>Temporary Pacing using Epicardial Leads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DBB6B-EFF0-46D5-8666-E0D7A0AB7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E77A5B-90DC-4FD9-9238-0BB071EAFF4E}" type="datetime1">
              <a:rPr lang="en-US"/>
              <a:pPr>
                <a:defRPr/>
              </a:pPr>
              <a:t>1/22/25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3750C-F23F-4C95-9187-42852194B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E7D5D63E-CCFC-4684-92C0-DBF03695C79F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18</a:t>
            </a:fld>
            <a:endParaRPr lang="en-US" altLang="en-US" sz="1200"/>
          </a:p>
        </p:txBody>
      </p:sp>
      <p:pic>
        <p:nvPicPr>
          <p:cNvPr id="27653" name="Picture 7">
            <a:extLst>
              <a:ext uri="{FF2B5EF4-FFF2-40B4-BE49-F238E27FC236}">
                <a16:creationId xmlns:a16="http://schemas.microsoft.com/office/drawing/2014/main" id="{08D4B72A-1375-4A32-B8A4-44183E2E7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584325"/>
            <a:ext cx="3309937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4">
            <a:extLst>
              <a:ext uri="{FF2B5EF4-FFF2-40B4-BE49-F238E27FC236}">
                <a16:creationId xmlns:a16="http://schemas.microsoft.com/office/drawing/2014/main" id="{08334802-B941-40A2-B9D4-D0DA62E2D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813" y="6270625"/>
            <a:ext cx="286226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LED, light-emitting diode; LCD, liquid crystal display</a:t>
            </a:r>
            <a:br>
              <a:rPr lang="en-US" altLang="en-US" sz="900"/>
            </a:br>
            <a:r>
              <a:rPr lang="en-US" altLang="en-US" sz="900"/>
              <a:t>Dual-chamber temporary pulse generator.</a:t>
            </a:r>
            <a:br>
              <a:rPr lang="en-US" altLang="en-US" sz="900"/>
            </a:br>
            <a:r>
              <a:rPr lang="en-US" altLang="en-US" sz="900"/>
              <a:t>(Courtesy of Medtronic, Inc., Minneapolis, MN.)</a:t>
            </a:r>
          </a:p>
        </p:txBody>
      </p:sp>
      <p:pic>
        <p:nvPicPr>
          <p:cNvPr id="27655" name="Picture 8">
            <a:extLst>
              <a:ext uri="{FF2B5EF4-FFF2-40B4-BE49-F238E27FC236}">
                <a16:creationId xmlns:a16="http://schemas.microsoft.com/office/drawing/2014/main" id="{F5E7F096-DD78-4C9E-8010-FAE10C3A3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2092325"/>
            <a:ext cx="519906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9">
            <a:extLst>
              <a:ext uri="{FF2B5EF4-FFF2-40B4-BE49-F238E27FC236}">
                <a16:creationId xmlns:a16="http://schemas.microsoft.com/office/drawing/2014/main" id="{B87D7712-0467-4AF9-812F-B419FCFAC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57800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Pacing examples. </a:t>
            </a:r>
            <a:r>
              <a:rPr lang="en-US" altLang="en-US" sz="900" b="1"/>
              <a:t>A,</a:t>
            </a:r>
            <a:r>
              <a:rPr lang="en-US" altLang="en-US" sz="900"/>
              <a:t> atrial pacing, </a:t>
            </a:r>
            <a:r>
              <a:rPr lang="en-US" altLang="en-US" sz="900" b="1"/>
              <a:t>B,</a:t>
            </a:r>
            <a:r>
              <a:rPr lang="en-US" altLang="en-US" sz="900"/>
              <a:t> ventricular pacing, </a:t>
            </a:r>
            <a:r>
              <a:rPr lang="en-US" altLang="en-US" sz="900" b="1"/>
              <a:t>C,</a:t>
            </a:r>
            <a:r>
              <a:rPr lang="en-US" altLang="en-US" sz="900"/>
              <a:t> atrioventricular sequential (dual-chamber) pacing. (From Urden, L.D., Stacy, K.M., Lough M.E. [Eds.]. (2018). </a:t>
            </a:r>
            <a:r>
              <a:rPr lang="en-US" altLang="en-US" sz="900" i="1"/>
              <a:t>Critical care nursing: Diagnosis and management</a:t>
            </a:r>
            <a:r>
              <a:rPr lang="en-US" altLang="en-US" sz="900"/>
              <a:t> [8th ed]. Maryland Heights, MO: Elsevier.)</a:t>
            </a:r>
          </a:p>
        </p:txBody>
      </p:sp>
    </p:spTree>
  </p:cSld>
  <p:clrMapOvr>
    <a:masterClrMapping/>
  </p:clrMapOvr>
  <p:transition advTm="38206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B872BA47-46AD-4E29-A4A2-C896D299B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900"/>
              <a:t>Temporary Pacing using Epicardial Leads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59497-97C0-4684-95A9-6DBB509A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E77A5B-90DC-4FD9-9238-0BB071EAFF4E}" type="datetime1">
              <a:rPr lang="en-US"/>
              <a:pPr>
                <a:defRPr/>
              </a:pPr>
              <a:t>1/22/25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EB397-3D12-4375-AC73-EA14F7A2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85A1AAC3-AAE3-43E5-9723-94906BE81865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19</a:t>
            </a:fld>
            <a:endParaRPr lang="en-US" altLang="en-US" sz="1200"/>
          </a:p>
        </p:txBody>
      </p:sp>
      <p:pic>
        <p:nvPicPr>
          <p:cNvPr id="26629" name="Picture 1">
            <a:extLst>
              <a:ext uri="{FF2B5EF4-FFF2-40B4-BE49-F238E27FC236}">
                <a16:creationId xmlns:a16="http://schemas.microsoft.com/office/drawing/2014/main" id="{9F977671-AB43-4089-AB12-4A58EC3B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706563"/>
            <a:ext cx="4344988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2">
            <a:extLst>
              <a:ext uri="{FF2B5EF4-FFF2-40B4-BE49-F238E27FC236}">
                <a16:creationId xmlns:a16="http://schemas.microsoft.com/office/drawing/2014/main" id="{2358C0BD-7416-4FF7-92E4-ED4E1A206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99088"/>
            <a:ext cx="4408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/>
              <a:t>Location of atrial and ventricular epicardial lead wires. (From Wiegand, D.L. [Ed.]. [2017]. </a:t>
            </a:r>
            <a:r>
              <a:rPr lang="en-US" altLang="en-US" sz="800" i="1"/>
              <a:t>AACN procedure manual for high acuity, progressive, and critical care</a:t>
            </a:r>
            <a:r>
              <a:rPr lang="en-US" altLang="en-US" sz="800"/>
              <a:t> [7th ed.]. St. Louis: Elsevier.) </a:t>
            </a:r>
          </a:p>
        </p:txBody>
      </p:sp>
      <p:pic>
        <p:nvPicPr>
          <p:cNvPr id="26631" name="Picture 4">
            <a:extLst>
              <a:ext uri="{FF2B5EF4-FFF2-40B4-BE49-F238E27FC236}">
                <a16:creationId xmlns:a16="http://schemas.microsoft.com/office/drawing/2014/main" id="{4B2CA824-0168-4B95-BCB2-B13592543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706563"/>
            <a:ext cx="3994150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9">
            <a:extLst>
              <a:ext uri="{FF2B5EF4-FFF2-40B4-BE49-F238E27FC236}">
                <a16:creationId xmlns:a16="http://schemas.microsoft.com/office/drawing/2014/main" id="{0C06A9AC-6035-4600-BD12-00584C1B9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5408613"/>
            <a:ext cx="3976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/>
              <a:t>Epicardial pacing wires. (From Wiegand, D.L. [Ed.]. [2017]. AACN procedure manual for high acuity, progressive, and critical care [7th ed.]. St. Louis: Elsevier.)</a:t>
            </a:r>
          </a:p>
        </p:txBody>
      </p:sp>
    </p:spTree>
  </p:cSld>
  <p:clrMapOvr>
    <a:masterClrMapping/>
  </p:clrMapOvr>
  <p:transition advTm="2194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8367-B505-A56C-492B-AB208AC9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7474-65E7-8352-B3F9-A205D6644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28575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Recognize the most common cardiac surgeries completed at VAPAHCS.</a:t>
            </a:r>
          </a:p>
          <a:p>
            <a:pPr marL="285750" indent="0">
              <a:buNone/>
            </a:pPr>
            <a:endParaRPr lang="en-US" sz="1800" dirty="0"/>
          </a:p>
          <a:p>
            <a:pPr marL="571500" indent="-28575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Recognize complications of Coronary Artery Bypass Surgery and TAVR surgery.</a:t>
            </a:r>
          </a:p>
          <a:p>
            <a:pPr marL="285750" indent="0">
              <a:buNone/>
            </a:pPr>
            <a:endParaRPr lang="en-US" sz="1800" dirty="0"/>
          </a:p>
          <a:p>
            <a:pPr marL="571500" indent="-28575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Recognize the signs and symptoms of cardiac tamponade.</a:t>
            </a:r>
          </a:p>
          <a:p>
            <a:pPr marL="285750" indent="0">
              <a:buNone/>
            </a:pPr>
            <a:endParaRPr lang="en-US" sz="1800" dirty="0"/>
          </a:p>
          <a:p>
            <a:pPr marL="571500" indent="-28575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Recognize when the patient needs to be paced.</a:t>
            </a:r>
          </a:p>
          <a:p>
            <a:pPr marL="285750" indent="0">
              <a:buNone/>
            </a:pPr>
            <a:endParaRPr lang="en-US" sz="1800" dirty="0"/>
          </a:p>
          <a:p>
            <a:pPr marL="571500" indent="-28575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Understand nursing interventions for patients after cardiac surgery.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6C98E-67FD-77EE-A821-8B5FCAC77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086F3-9C85-4643-AF56-A12CE5E4E69A}" type="datetime1">
              <a:rPr lang="en-US" smtClean="0"/>
              <a:pPr>
                <a:defRPr/>
              </a:pPr>
              <a:t>1/22/25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B7685-F6DF-E787-4B6D-D7E93412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E10FB-70F2-4275-B77C-C370199135E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44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FD425E0-C17B-4265-876A-1C480AF81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Medications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598586B-F2E0-46B0-9AA5-6AD388FE4B3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417638"/>
            <a:ext cx="4343400" cy="46783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Diuretics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Furosemide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Cardiac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ACE inhibitors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Lisinopril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Beta-blockers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Atenolol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Calcium channel blockers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Amlodipine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Antiarrhythmics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Amiodarone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Nitrates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Isosorbide mono/dinitrate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91607A94-B918-49A1-AA18-83314F035A7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9788" y="1417638"/>
            <a:ext cx="4343400" cy="46783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Electrolyte replacement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K+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Goal generally &gt;4.2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Mg++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Goal generally &gt;2.0</a:t>
            </a:r>
          </a:p>
          <a:p>
            <a:pPr lvl="1">
              <a:defRPr/>
            </a:pPr>
            <a:r>
              <a:rPr lang="en-US" dirty="0"/>
              <a:t>Advocate for replacement!</a:t>
            </a:r>
          </a:p>
          <a:p>
            <a:pPr eaLnBrk="1" hangingPunct="1">
              <a:defRPr/>
            </a:pPr>
            <a:r>
              <a:rPr lang="en-US" dirty="0"/>
              <a:t>Warfarin</a:t>
            </a:r>
          </a:p>
          <a:p>
            <a:pPr lvl="1" eaLnBrk="1" hangingPunct="1">
              <a:defRPr/>
            </a:pPr>
            <a:r>
              <a:rPr lang="en-US" dirty="0"/>
              <a:t>Monitor INR</a:t>
            </a:r>
          </a:p>
          <a:p>
            <a:pPr eaLnBrk="1" hangingPunct="1">
              <a:defRPr/>
            </a:pPr>
            <a:r>
              <a:rPr lang="en-US" dirty="0"/>
              <a:t>Glucose control</a:t>
            </a:r>
          </a:p>
          <a:p>
            <a:pPr lvl="1" eaLnBrk="1" hangingPunct="1">
              <a:defRPr/>
            </a:pPr>
            <a:r>
              <a:rPr lang="en-US" dirty="0"/>
              <a:t>Insulin</a:t>
            </a:r>
          </a:p>
          <a:p>
            <a:pPr lvl="1" eaLnBrk="1" hangingPunct="1">
              <a:defRPr/>
            </a:pPr>
            <a:r>
              <a:rPr lang="en-US" dirty="0"/>
              <a:t>Oral antidiabetic agents</a:t>
            </a:r>
          </a:p>
          <a:p>
            <a:pPr lvl="2" eaLnBrk="1" hangingPunct="1">
              <a:defRPr/>
            </a:pPr>
            <a:r>
              <a:rPr lang="en-US" dirty="0"/>
              <a:t>Metformin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B1E55D3-5A2D-448D-B8C1-F65A6ADB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83024-7B98-4C61-B62D-4722B88F288E}" type="datetime1">
              <a:rPr lang="en-US"/>
              <a:pPr>
                <a:defRPr/>
              </a:pPr>
              <a:t>1/22/25</a:t>
            </a:fld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C3281B4-A4D3-4D9A-878A-75685510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EDACBE7-1674-4961-A5EB-E721C343662F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20</a:t>
            </a:fld>
            <a:endParaRPr lang="en-US" altLang="en-US" sz="1200"/>
          </a:p>
        </p:txBody>
      </p:sp>
    </p:spTree>
  </p:cSld>
  <p:clrMapOvr>
    <a:masterClrMapping/>
  </p:clrMapOvr>
  <p:transition advTm="86353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2413DC5-03C9-43A8-8CE3-2777DCEFA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Discharge Planning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2550337-D1DF-4B8D-A7C7-B0F07210E5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All lines removed, pacer wires removed by MD</a:t>
            </a:r>
          </a:p>
          <a:p>
            <a:pPr lvl="1" eaLnBrk="1" hangingPunct="1">
              <a:defRPr/>
            </a:pPr>
            <a:r>
              <a:rPr lang="en-US"/>
              <a:t>Pt to remain on </a:t>
            </a:r>
            <a:r>
              <a:rPr lang="en-US" err="1"/>
              <a:t>bedrest</a:t>
            </a:r>
            <a:r>
              <a:rPr lang="en-US"/>
              <a:t> x1 hr after pacer wires removed, VS q15 minx4- BP/HR</a:t>
            </a:r>
          </a:p>
          <a:p>
            <a:pPr lvl="1" eaLnBrk="1" hangingPunct="1">
              <a:defRPr/>
            </a:pPr>
            <a:r>
              <a:rPr lang="en-US"/>
              <a:t>Prevent cardiac tamponade</a:t>
            </a:r>
          </a:p>
          <a:p>
            <a:pPr eaLnBrk="1" hangingPunct="1">
              <a:defRPr/>
            </a:pPr>
            <a:r>
              <a:rPr lang="en-US"/>
              <a:t>Discharge medications</a:t>
            </a:r>
          </a:p>
          <a:p>
            <a:pPr eaLnBrk="1" hangingPunct="1">
              <a:defRPr/>
            </a:pPr>
            <a:r>
              <a:rPr lang="en-US"/>
              <a:t>Follow up appointments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E55D9-8029-43BF-B354-E1D4B1B7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9C374C-4168-420E-941B-119DD53CAF50}" type="datetime1">
              <a:rPr lang="en-US"/>
              <a:pPr>
                <a:defRPr/>
              </a:pPr>
              <a:t>1/22/25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2AF60-C99B-4FBF-BD70-05FF663B9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C502C7F-464D-4400-942D-4D3425EECA47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21</a:t>
            </a:fld>
            <a:endParaRPr lang="en-US" altLang="en-US" sz="1200"/>
          </a:p>
        </p:txBody>
      </p:sp>
    </p:spTree>
  </p:cSld>
  <p:clrMapOvr>
    <a:masterClrMapping/>
  </p:clrMapOvr>
  <p:transition advTm="60235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976E0A5-65DF-4137-91E6-711231386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Discharge planning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06744AA-B552-48F8-9C2F-707452A5DAA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57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Patient education </a:t>
            </a:r>
          </a:p>
          <a:p>
            <a:pPr lvl="1" eaLnBrk="1" hangingPunct="1">
              <a:defRPr/>
            </a:pPr>
            <a:r>
              <a:rPr lang="en-US"/>
              <a:t>Diet</a:t>
            </a:r>
          </a:p>
          <a:p>
            <a:pPr lvl="1" eaLnBrk="1" hangingPunct="1">
              <a:defRPr/>
            </a:pPr>
            <a:r>
              <a:rPr lang="en-US"/>
              <a:t>Incision care</a:t>
            </a:r>
          </a:p>
          <a:p>
            <a:pPr lvl="2" eaLnBrk="1" hangingPunct="1">
              <a:defRPr/>
            </a:pPr>
            <a:r>
              <a:rPr lang="en-US"/>
              <a:t>Prevent infection</a:t>
            </a:r>
          </a:p>
          <a:p>
            <a:pPr lvl="1" eaLnBrk="1" hangingPunct="1">
              <a:defRPr/>
            </a:pPr>
            <a:r>
              <a:rPr lang="en-US"/>
              <a:t>Activity and exercise</a:t>
            </a:r>
          </a:p>
          <a:p>
            <a:pPr lvl="2" eaLnBrk="1" hangingPunct="1">
              <a:defRPr/>
            </a:pPr>
            <a:r>
              <a:rPr lang="en-US"/>
              <a:t>Sternal precautions!</a:t>
            </a:r>
          </a:p>
          <a:p>
            <a:pPr lvl="1" eaLnBrk="1" hangingPunct="1">
              <a:defRPr/>
            </a:pPr>
            <a:r>
              <a:rPr lang="en-US"/>
              <a:t>Mood changes</a:t>
            </a:r>
          </a:p>
          <a:p>
            <a:pPr lvl="1" eaLnBrk="1" hangingPunct="1">
              <a:defRPr/>
            </a:pPr>
            <a:endParaRPr lang="en-US"/>
          </a:p>
        </p:txBody>
      </p:sp>
      <p:pic>
        <p:nvPicPr>
          <p:cNvPr id="31750" name="Picture 4" descr="small heart">
            <a:extLst>
              <a:ext uri="{FF2B5EF4-FFF2-40B4-BE49-F238E27FC236}">
                <a16:creationId xmlns:a16="http://schemas.microsoft.com/office/drawing/2014/main" id="{8749516A-811E-440D-96D9-B10E3270B1BF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9525" y="2366963"/>
            <a:ext cx="617538" cy="62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6" descr="small heart">
            <a:extLst>
              <a:ext uri="{FF2B5EF4-FFF2-40B4-BE49-F238E27FC236}">
                <a16:creationId xmlns:a16="http://schemas.microsoft.com/office/drawing/2014/main" id="{9F379E89-D566-487C-8E66-1508CBCDB516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4832350"/>
            <a:ext cx="406400" cy="35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033885A2-C8F0-4492-9899-33D5A968D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FF0D49-8DDD-4D39-A148-37199C38DB14}" type="datetime1">
              <a:rPr lang="en-US"/>
              <a:pPr>
                <a:defRPr/>
              </a:pPr>
              <a:t>1/22/25</a:t>
            </a:fld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7D016AD8-C596-47C0-ADC3-07400BD7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5E9BEBB3-A8A8-4DEE-BE67-08DA1619D99D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22</a:t>
            </a:fld>
            <a:endParaRPr lang="en-US" altLang="en-US" sz="1200"/>
          </a:p>
        </p:txBody>
      </p:sp>
      <p:pic>
        <p:nvPicPr>
          <p:cNvPr id="31752" name="Picture 8" descr="small heart">
            <a:extLst>
              <a:ext uri="{FF2B5EF4-FFF2-40B4-BE49-F238E27FC236}">
                <a16:creationId xmlns:a16="http://schemas.microsoft.com/office/drawing/2014/main" id="{A7A4EA53-A8CD-493F-9202-FC5024184C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2800"/>
            <a:ext cx="1338263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4379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7973E1-4FA0-7571-29BB-49C2B2FC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265185"/>
          </a:xfrm>
        </p:spPr>
        <p:txBody>
          <a:bodyPr>
            <a:normAutofit fontScale="90000"/>
          </a:bodyPr>
          <a:lstStyle/>
          <a:p>
            <a:r>
              <a:rPr lang="en-US" dirty="0"/>
              <a:t>You walk into your s/p TAVR patient’s room, and he says, “I think I peed myself.” You check underneath the blankets, and you see blood oozing from his groin incision; what’s your immediate action?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AF609-1590-EDA1-A48F-EA4B42BBE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30311"/>
            <a:ext cx="7886700" cy="354665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lphaUcPeriod"/>
            </a:pPr>
            <a:r>
              <a:rPr lang="en-US" dirty="0"/>
              <a:t>Administer blood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UcPeriod"/>
            </a:pPr>
            <a:r>
              <a:rPr lang="en-US" dirty="0"/>
              <a:t>Cycle a blood pressure and put pressure on the groin incision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UcPeriod"/>
            </a:pPr>
            <a:r>
              <a:rPr lang="en-US" dirty="0"/>
              <a:t>Cycle a blood pressure and put pressure above the groin incision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UcPeriod"/>
            </a:pPr>
            <a:r>
              <a:rPr lang="en-US" dirty="0"/>
              <a:t>Put a </a:t>
            </a:r>
            <a:r>
              <a:rPr lang="en-US" dirty="0" err="1"/>
              <a:t>mepilex</a:t>
            </a:r>
            <a:r>
              <a:rPr lang="en-US" dirty="0"/>
              <a:t> over the incision.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12BA7A-89A1-058C-843B-B67C91362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F3440-358F-4DA0-813C-96CCFC6AF25C}" type="datetime1">
              <a:rPr lang="en-US" smtClean="0"/>
              <a:pPr>
                <a:defRPr/>
              </a:pPr>
              <a:t>1/22/25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4FCAA-94A2-AACC-5BB0-64B69995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28543-796B-48F4-B824-E6DAA7488CAD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808412"/>
      </p:ext>
    </p:extLst>
  </p:cSld>
  <p:clrMapOvr>
    <a:masterClrMapping/>
  </p:clrMapOvr>
  <p:transition spd="med">
    <p:split orient="vert"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463A08C-6583-4571-B3C2-5D7FC6CFED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QUESTIONS</a:t>
            </a:r>
          </a:p>
        </p:txBody>
      </p:sp>
      <p:pic>
        <p:nvPicPr>
          <p:cNvPr id="31751" name="Picture 7" descr="double hearts">
            <a:extLst>
              <a:ext uri="{FF2B5EF4-FFF2-40B4-BE49-F238E27FC236}">
                <a16:creationId xmlns:a16="http://schemas.microsoft.com/office/drawing/2014/main" id="{6B8D465A-C69C-432D-B327-63E2DD1501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305050"/>
            <a:ext cx="2616200" cy="2128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2C19E-5B26-479F-8D82-2BA987A04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1410AA-3D12-440B-9CB1-C2859E0AA62D}" type="datetime1">
              <a:rPr lang="en-US"/>
              <a:pPr>
                <a:defRPr/>
              </a:pPr>
              <a:t>1/22/25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DAC1E-5E8E-494D-B6FC-009555BE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47DEEE92-11C2-40F3-A839-C66F7E5806B8}" type="slidenum">
              <a:rPr lang="en-US" altLang="en-US" sz="1200" dirty="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24</a:t>
            </a:fld>
            <a:endParaRPr lang="en-US" altLang="en-US" sz="1200" dirty="0"/>
          </a:p>
        </p:txBody>
      </p:sp>
    </p:spTree>
  </p:cSld>
  <p:clrMapOvr>
    <a:masterClrMapping/>
  </p:clrMapOvr>
  <p:transition advTm="162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89FC019-D31F-4553-8C51-AB78AE8DA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/>
              <a:t>Common Cardiac Surgeries of Patients on 3C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A06E767-3CB7-45CF-987A-6D86E1A3D5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6863" y="1636712"/>
            <a:ext cx="3892550" cy="498820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Coronary Artery Bypass Graft (CABG)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On pump</a:t>
            </a:r>
          </a:p>
          <a:p>
            <a:pPr lvl="2">
              <a:defRPr/>
            </a:pPr>
            <a:r>
              <a:rPr lang="en-US" dirty="0"/>
              <a:t>The most precise approach for surgeons in anatomy.</a:t>
            </a:r>
          </a:p>
          <a:p>
            <a:pPr lvl="2">
              <a:defRPr/>
            </a:pPr>
            <a:r>
              <a:rPr lang="en-US" dirty="0"/>
              <a:t>Risks on by-pass machine:</a:t>
            </a:r>
          </a:p>
          <a:p>
            <a:pPr lvl="3">
              <a:defRPr/>
            </a:pPr>
            <a:r>
              <a:rPr lang="en-US" dirty="0"/>
              <a:t>Heparin: Increased risk of bleeding.</a:t>
            </a:r>
          </a:p>
          <a:p>
            <a:pPr lvl="3">
              <a:defRPr/>
            </a:pPr>
            <a:r>
              <a:rPr lang="en-US" dirty="0"/>
              <a:t>Need for volume: Fluids given are third-spaced and extravasated. (</a:t>
            </a:r>
            <a:r>
              <a:rPr lang="en-US" dirty="0" err="1"/>
              <a:t>vasoplegia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Off-pump</a:t>
            </a:r>
            <a:br>
              <a:rPr lang="en-US" dirty="0"/>
            </a:br>
            <a:r>
              <a:rPr lang="en-US" dirty="0"/>
              <a:t>(OPCABG)/Robotic CABG</a:t>
            </a:r>
          </a:p>
          <a:p>
            <a:pPr lvl="2">
              <a:defRPr/>
            </a:pPr>
            <a:r>
              <a:rPr lang="en-US" dirty="0"/>
              <a:t>Most beneficial approach for the patient; no need for bypass.</a:t>
            </a:r>
          </a:p>
          <a:p>
            <a:pPr lvl="2">
              <a:defRPr/>
            </a:pPr>
            <a:r>
              <a:rPr lang="en-US" dirty="0"/>
              <a:t>Only for visible anatomy; LAD is easily </a:t>
            </a:r>
            <a:r>
              <a:rPr lang="en-US" dirty="0" err="1"/>
              <a:t>stentable</a:t>
            </a:r>
            <a:r>
              <a:rPr lang="en-US" dirty="0"/>
              <a:t>.</a:t>
            </a:r>
          </a:p>
          <a:p>
            <a:pPr lvl="2">
              <a:defRPr/>
            </a:pPr>
            <a:r>
              <a:rPr lang="en-US" dirty="0"/>
              <a:t>More complex surgery for the surgeon but fewer complications for the patient.</a:t>
            </a:r>
          </a:p>
          <a:p>
            <a:pPr lvl="2"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5CC3F-75CB-44CA-A597-86E2A26C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F970C8-BBE9-4F80-B965-7186C04E7945}" type="datetime1">
              <a:rPr lang="en-US"/>
              <a:pPr>
                <a:defRPr/>
              </a:pPr>
              <a:t>1/22/25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9EBFA-0E00-40B5-BDCE-254FF5AD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EC3FB0C1-3866-4AD3-A994-7B1C67AFBC79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</a:t>
            </a:fld>
            <a:endParaRPr lang="en-US" altLang="en-US" sz="1200"/>
          </a:p>
        </p:txBody>
      </p:sp>
      <p:pic>
        <p:nvPicPr>
          <p:cNvPr id="6150" name="Picture 5" descr="cabg_wgrafts">
            <a:extLst>
              <a:ext uri="{FF2B5EF4-FFF2-40B4-BE49-F238E27FC236}">
                <a16:creationId xmlns:a16="http://schemas.microsoft.com/office/drawing/2014/main" id="{F4A68EC6-5BC4-4716-845E-0DF75D2A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"/>
          <a:stretch>
            <a:fillRect/>
          </a:stretch>
        </p:blipFill>
        <p:spPr bwMode="auto">
          <a:xfrm>
            <a:off x="4189413" y="1636713"/>
            <a:ext cx="46577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73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D19EB4F-3DC3-48DA-977F-55371997B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/>
              <a:t>Common Cardiac Surgeries of Patients on 3C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90504ED-D2C9-4515-84A3-C6DCCB7728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91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Valve repair/ replacement</a:t>
            </a:r>
            <a:br>
              <a:rPr lang="en-US" dirty="0"/>
            </a:b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Traditional via sternotomy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Transcatheter aortic valve replacement (TAVR)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Risks: Hypertension and heart block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5A024-9B8B-4F29-96C9-78051BC35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F970C8-BBE9-4F80-B965-7186C04E7945}" type="datetime1">
              <a:rPr lang="en-US"/>
              <a:pPr>
                <a:defRPr/>
              </a:pPr>
              <a:t>1/22/25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A497B-EFE0-4AAD-9817-3C26B624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754155F-FBCF-4E21-B751-D76700329E27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</a:t>
            </a:fld>
            <a:endParaRPr lang="en-US" altLang="en-US" sz="1200"/>
          </a:p>
        </p:txBody>
      </p:sp>
      <p:pic>
        <p:nvPicPr>
          <p:cNvPr id="7174" name="Picture 7" descr="card_valves">
            <a:extLst>
              <a:ext uri="{FF2B5EF4-FFF2-40B4-BE49-F238E27FC236}">
                <a16:creationId xmlns:a16="http://schemas.microsoft.com/office/drawing/2014/main" id="{0A93D5CF-1BBE-457E-8CF4-7B8A9E2B7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12415" r="11905" b="12337"/>
          <a:stretch>
            <a:fillRect/>
          </a:stretch>
        </p:blipFill>
        <p:spPr bwMode="auto">
          <a:xfrm>
            <a:off x="4956175" y="1600200"/>
            <a:ext cx="36576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1167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14C8491-9108-438C-8CF3-2C729F165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CABG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7E8FB-70B6-4134-A709-94E36ED02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49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Over 500,000 surgeries performed a year in the U.S. alone in 2024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Candidates for surgery:</a:t>
            </a:r>
          </a:p>
          <a:p>
            <a:pPr lvl="1">
              <a:defRPr/>
            </a:pPr>
            <a:r>
              <a:rPr lang="en-US" dirty="0"/>
              <a:t>angina, with &gt; 50 % occlusion of the left main coronary artery that can not be stented</a:t>
            </a:r>
          </a:p>
          <a:p>
            <a:pPr lvl="1">
              <a:defRPr/>
            </a:pPr>
            <a:r>
              <a:rPr lang="en-US" dirty="0"/>
              <a:t>Unstable angina with severe two-vessel disease, moderate three vessel</a:t>
            </a:r>
          </a:p>
          <a:p>
            <a:pPr lvl="1">
              <a:defRPr/>
            </a:pPr>
            <a:r>
              <a:rPr lang="en-US" dirty="0"/>
              <a:t>Ischemia with heart failure </a:t>
            </a:r>
          </a:p>
          <a:p>
            <a:pPr lvl="1">
              <a:defRPr/>
            </a:pPr>
            <a:r>
              <a:rPr lang="en-US" dirty="0"/>
              <a:t>Acute MI with cardiogenic shock </a:t>
            </a:r>
          </a:p>
          <a:p>
            <a:pPr lvl="1">
              <a:defRPr/>
            </a:pPr>
            <a:r>
              <a:rPr lang="en-US" dirty="0"/>
              <a:t>Coronary vessels unsuitable for PCI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D476B-D916-4822-BA57-3C01EE17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0EFD21-DF0F-4FBB-9939-3A001FCA2BEA}" type="datetime1">
              <a:rPr lang="en-US"/>
              <a:pPr>
                <a:defRPr/>
              </a:pPr>
              <a:t>1/22/25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F478D-F533-491B-B552-3F5DAC81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97FC3E1-41AF-4834-BEB4-006C3E5B7EFD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</a:t>
            </a:fld>
            <a:endParaRPr lang="en-US" altLang="en-US" sz="1200"/>
          </a:p>
        </p:txBody>
      </p:sp>
      <p:pic>
        <p:nvPicPr>
          <p:cNvPr id="8198" name="Picture 5">
            <a:extLst>
              <a:ext uri="{FF2B5EF4-FFF2-40B4-BE49-F238E27FC236}">
                <a16:creationId xmlns:a16="http://schemas.microsoft.com/office/drawing/2014/main" id="{44BEAAE4-3289-4200-B4FD-0C2F96B9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7000"/>
            <a:ext cx="1343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4776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B24D0C3-5112-4963-AAC1-0DA659178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0174B5-E20B-45E5-8BA3-E0DF24DB3B67}" type="datetime1">
              <a:rPr lang="en-US"/>
              <a:pPr>
                <a:defRPr/>
              </a:pPr>
              <a:t>1/22/25</a:t>
            </a:fld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92DF795-B74F-4D18-9C75-C3BBEEF6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08DB4F79-7221-46D9-980F-0C5E99F6AD9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6</a:t>
            </a:fld>
            <a:endParaRPr lang="en-US" altLang="en-US" sz="1200"/>
          </a:p>
        </p:txBody>
      </p:sp>
      <p:pic>
        <p:nvPicPr>
          <p:cNvPr id="10244" name="Picture 2" descr="BypassGraft">
            <a:extLst>
              <a:ext uri="{FF2B5EF4-FFF2-40B4-BE49-F238E27FC236}">
                <a16:creationId xmlns:a16="http://schemas.microsoft.com/office/drawing/2014/main" id="{AD4742AB-2A40-4862-9AD5-50826E10A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"/>
          <a:stretch>
            <a:fillRect/>
          </a:stretch>
        </p:blipFill>
        <p:spPr bwMode="auto">
          <a:xfrm>
            <a:off x="1987550" y="92075"/>
            <a:ext cx="5168900" cy="61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">
            <a:extLst>
              <a:ext uri="{FF2B5EF4-FFF2-40B4-BE49-F238E27FC236}">
                <a16:creationId xmlns:a16="http://schemas.microsoft.com/office/drawing/2014/main" id="{BA18B466-ED32-4386-B516-B7E00A5CF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6224588"/>
            <a:ext cx="5251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/>
              <a:t>Critical Care Nursing Clinics of North America. South, Tabitha, BSN, RN. Published December 1, 2011. Volume 23, Issue 4. Pages 573-585. © 2011. Fig. 1 Coronary artery bypass graft. Available at: http://www.heartonline.org/Coronary%20Bypass%20Surgery.htm . Accessed December 15, 2010</a:t>
            </a:r>
          </a:p>
        </p:txBody>
      </p:sp>
    </p:spTree>
  </p:cSld>
  <p:clrMapOvr>
    <a:masterClrMapping/>
  </p:clrMapOvr>
  <p:transition advTm="36179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6BED9D8-40C3-4FE1-A1C8-35A7F0733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0174B5-E20B-45E5-8BA3-E0DF24DB3B67}" type="datetime1">
              <a:rPr lang="en-US"/>
              <a:pPr>
                <a:defRPr/>
              </a:pPr>
              <a:t>1/22/25</a:t>
            </a:fld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76AACF7-7773-4735-9FF7-678E08CB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57F8356B-A64E-418E-A423-5156A547523A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7</a:t>
            </a:fld>
            <a:endParaRPr lang="en-US" altLang="en-US" sz="1200"/>
          </a:p>
        </p:txBody>
      </p:sp>
      <p:pic>
        <p:nvPicPr>
          <p:cNvPr id="12292" name="Picture 6" descr="\\192.168.7.143\els02\030_Sole6e_Evolve\From Client\Sole6e_19-Nov-2012\jpg\Chapter12\012013.jpg">
            <a:extLst>
              <a:ext uri="{FF2B5EF4-FFF2-40B4-BE49-F238E27FC236}">
                <a16:creationId xmlns:a16="http://schemas.microsoft.com/office/drawing/2014/main" id="{2BE08762-AA74-4206-A274-D335B0123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661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>
            <a:extLst>
              <a:ext uri="{FF2B5EF4-FFF2-40B4-BE49-F238E27FC236}">
                <a16:creationId xmlns:a16="http://schemas.microsoft.com/office/drawing/2014/main" id="{2DCCAF9B-5147-4509-A8E9-5691BAFA6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5241925"/>
            <a:ext cx="8458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Coronary artery bypass graft surgery. </a:t>
            </a:r>
            <a:r>
              <a:rPr lang="en-US" altLang="en-US" sz="1400" b="1">
                <a:latin typeface="Arial" panose="020B0604020202020204" pitchFamily="34" charset="0"/>
              </a:rPr>
              <a:t>A,</a:t>
            </a:r>
            <a:r>
              <a:rPr lang="en-US" altLang="en-US" sz="1400">
                <a:latin typeface="Arial" panose="020B0604020202020204" pitchFamily="34" charset="0"/>
              </a:rPr>
              <a:t> Saphenous vein is harvested from the leg using either a traditional long incision or less invasive videoscopic harvesting. </a:t>
            </a:r>
            <a:r>
              <a:rPr lang="en-US" altLang="en-US" sz="1400" b="1">
                <a:latin typeface="Arial" panose="020B0604020202020204" pitchFamily="34" charset="0"/>
              </a:rPr>
              <a:t>B,</a:t>
            </a:r>
            <a:r>
              <a:rPr lang="en-US" altLang="en-US" sz="1400">
                <a:latin typeface="Arial" panose="020B0604020202020204" pitchFamily="34" charset="0"/>
              </a:rPr>
              <a:t> The vein is then anastomosed to the coronary artery.</a:t>
            </a:r>
          </a:p>
        </p:txBody>
      </p:sp>
    </p:spTree>
  </p:cSld>
  <p:clrMapOvr>
    <a:masterClrMapping/>
  </p:clrMapOvr>
  <p:transition advTm="2938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B6B41-C0C3-2D56-20BC-AE63BB373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B0D63C-B478-4134-A1AB-437C0A12DDF9}" type="datetime1">
              <a:rPr lang="en-US" smtClean="0"/>
              <a:pPr>
                <a:defRPr/>
              </a:pPr>
              <a:t>1/22/25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9031DB-0A68-1D6B-2B6B-3F3FBDF6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4837A-D0FC-4FA8-8D44-5738D1DA30C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" name="Picture 4" descr="A diagram of a human body&#10;&#10;Description automatically generated">
            <a:extLst>
              <a:ext uri="{FF2B5EF4-FFF2-40B4-BE49-F238E27FC236}">
                <a16:creationId xmlns:a16="http://schemas.microsoft.com/office/drawing/2014/main" id="{D1A0A451-F96F-0A6B-C14A-22E3E54BA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0"/>
            <a:ext cx="385762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F95234-3B4E-94F3-EAA4-1D5C23DFBA15}"/>
              </a:ext>
            </a:extLst>
          </p:cNvPr>
          <p:cNvSpPr txBox="1"/>
          <p:nvPr/>
        </p:nvSpPr>
        <p:spPr>
          <a:xfrm>
            <a:off x="628650" y="136524"/>
            <a:ext cx="2489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On-pump</a:t>
            </a:r>
          </a:p>
        </p:txBody>
      </p:sp>
      <p:pic>
        <p:nvPicPr>
          <p:cNvPr id="8" name="Picture 7" descr="A drawing of a person&#10;&#10;Description automatically generated">
            <a:extLst>
              <a:ext uri="{FF2B5EF4-FFF2-40B4-BE49-F238E27FC236}">
                <a16:creationId xmlns:a16="http://schemas.microsoft.com/office/drawing/2014/main" id="{FEE9B9E6-269D-6BB8-4A63-9A7772535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89" y="0"/>
            <a:ext cx="339319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D6DFA4-4CA1-F7FC-5F52-826C3A20781D}"/>
              </a:ext>
            </a:extLst>
          </p:cNvPr>
          <p:cNvSpPr txBox="1"/>
          <p:nvPr/>
        </p:nvSpPr>
        <p:spPr>
          <a:xfrm>
            <a:off x="4572000" y="136524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Off-pump</a:t>
            </a:r>
          </a:p>
        </p:txBody>
      </p:sp>
      <p:pic>
        <p:nvPicPr>
          <p:cNvPr id="11" name="Picture 10" descr="A close up of a person's chest&#10;&#10;Description automatically generated">
            <a:extLst>
              <a:ext uri="{FF2B5EF4-FFF2-40B4-BE49-F238E27FC236}">
                <a16:creationId xmlns:a16="http://schemas.microsoft.com/office/drawing/2014/main" id="{8E38AD2A-A702-4E36-6C59-2D65A396A1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21" y="899170"/>
            <a:ext cx="2483145" cy="2578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00961C-686E-D8BF-6F33-BFD4C80EBC60}"/>
              </a:ext>
            </a:extLst>
          </p:cNvPr>
          <p:cNvSpPr txBox="1"/>
          <p:nvPr/>
        </p:nvSpPr>
        <p:spPr>
          <a:xfrm>
            <a:off x="213161" y="5138928"/>
            <a:ext cx="1152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ACE wrap</a:t>
            </a:r>
          </a:p>
        </p:txBody>
      </p:sp>
    </p:spTree>
    <p:extLst>
      <p:ext uri="{BB962C8B-B14F-4D97-AF65-F5344CB8AC3E}">
        <p14:creationId xmlns:p14="http://schemas.microsoft.com/office/powerpoint/2010/main" val="2848406429"/>
      </p:ext>
    </p:extLst>
  </p:cSld>
  <p:clrMapOvr>
    <a:masterClrMapping/>
  </p:clrMapOvr>
  <p:transition spd="med"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4157198-0C58-4781-A0E9-4F71DA07D2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/>
              <a:t>CABG Postop Complications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EAC9EDD1-B372-49E2-81DB-78772D457AE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1000" y="1619249"/>
            <a:ext cx="4122738" cy="4737101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buFont typeface="Wingdings" panose="05000000000000000000" pitchFamily="2" charset="2"/>
              <a:buChar char="v"/>
              <a:defRPr/>
            </a:pPr>
            <a:r>
              <a:rPr lang="en-US" dirty="0"/>
              <a:t>Bleeding</a:t>
            </a:r>
          </a:p>
          <a:p>
            <a:pPr lvl="2" eaLnBrk="1" hangingPunct="1">
              <a:buFont typeface="Wingdings" panose="05000000000000000000" pitchFamily="2" charset="2"/>
              <a:buChar char="v"/>
              <a:defRPr/>
            </a:pPr>
            <a:r>
              <a:rPr lang="en-US" dirty="0"/>
              <a:t>HIT (monitor platelet </a:t>
            </a:r>
            <a:r>
              <a:rPr lang="en-US" dirty="0" err="1"/>
              <a:t>ct</a:t>
            </a:r>
            <a:r>
              <a:rPr lang="en-US" dirty="0"/>
              <a:t>)</a:t>
            </a:r>
          </a:p>
          <a:p>
            <a:pPr lvl="2" eaLnBrk="1" hangingPunct="1">
              <a:buFont typeface="Wingdings" panose="05000000000000000000" pitchFamily="2" charset="2"/>
              <a:buChar char="v"/>
              <a:defRPr/>
            </a:pPr>
            <a:r>
              <a:rPr lang="en-US" dirty="0"/>
              <a:t>Mark CT level when the patient comes out.</a:t>
            </a:r>
          </a:p>
          <a:p>
            <a:pPr marL="685800" lvl="2" indent="0" eaLnBrk="1" hangingPunct="1">
              <a:buNone/>
              <a:defRPr/>
            </a:pPr>
            <a:endParaRPr lang="en-US" dirty="0"/>
          </a:p>
          <a:p>
            <a:pPr lvl="1" eaLnBrk="1" hangingPunct="1">
              <a:buFont typeface="Wingdings" panose="05000000000000000000" pitchFamily="2" charset="2"/>
              <a:buChar char="v"/>
              <a:defRPr/>
            </a:pPr>
            <a:r>
              <a:rPr lang="en-US" dirty="0"/>
              <a:t>Fluid and electrolyte imbalance</a:t>
            </a:r>
          </a:p>
          <a:p>
            <a:pPr lvl="2" eaLnBrk="1" hangingPunct="1">
              <a:buFont typeface="Wingdings" panose="05000000000000000000" pitchFamily="2" charset="2"/>
              <a:buChar char="v"/>
              <a:defRPr/>
            </a:pPr>
            <a:r>
              <a:rPr lang="en-US" dirty="0"/>
              <a:t>Edema, hypovolemia</a:t>
            </a:r>
          </a:p>
          <a:p>
            <a:pPr lvl="2" eaLnBrk="1" hangingPunct="1">
              <a:buFont typeface="Wingdings" panose="05000000000000000000" pitchFamily="2" charset="2"/>
              <a:buChar char="v"/>
              <a:defRPr/>
            </a:pPr>
            <a:r>
              <a:rPr lang="en-US" dirty="0"/>
              <a:t>When vascular tone is intact, diuresis them to admission weight (day 2 s/p)</a:t>
            </a:r>
          </a:p>
          <a:p>
            <a:pPr marL="685800" lvl="2" indent="0" eaLnBrk="1" hangingPunct="1">
              <a:buNone/>
              <a:defRPr/>
            </a:pPr>
            <a:endParaRPr lang="en-US" dirty="0"/>
          </a:p>
          <a:p>
            <a:pPr lvl="1" eaLnBrk="1" hangingPunct="1">
              <a:buFont typeface="Wingdings" panose="05000000000000000000" pitchFamily="2" charset="2"/>
              <a:buChar char="v"/>
              <a:defRPr/>
            </a:pPr>
            <a:r>
              <a:rPr lang="en-US" dirty="0"/>
              <a:t>Dysrhythmias</a:t>
            </a:r>
          </a:p>
          <a:p>
            <a:pPr lvl="2" eaLnBrk="1" hangingPunct="1">
              <a:buFont typeface="Wingdings" panose="05000000000000000000" pitchFamily="2" charset="2"/>
              <a:buChar char="v"/>
              <a:defRPr/>
            </a:pPr>
            <a:r>
              <a:rPr lang="en-US" dirty="0"/>
              <a:t>Ectopy, atrial fibrillation</a:t>
            </a:r>
          </a:p>
          <a:p>
            <a:pPr lvl="3">
              <a:buFont typeface="Wingdings" panose="05000000000000000000" pitchFamily="2" charset="2"/>
              <a:buChar char="v"/>
              <a:defRPr/>
            </a:pPr>
            <a:r>
              <a:rPr lang="en-US" dirty="0"/>
              <a:t>Caused by cardiac irritation/diuresis too fast</a:t>
            </a:r>
          </a:p>
          <a:p>
            <a:pPr lvl="3"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 lvl="1" eaLnBrk="1" hangingPunct="1">
              <a:buFont typeface="Wingdings" panose="05000000000000000000" pitchFamily="2" charset="2"/>
              <a:buChar char="v"/>
              <a:defRPr/>
            </a:pPr>
            <a:r>
              <a:rPr lang="en-US" dirty="0"/>
              <a:t>Neurologic deficits: Prevent delirium</a:t>
            </a:r>
          </a:p>
          <a:p>
            <a:pPr lvl="2">
              <a:buFont typeface="Wingdings" panose="05000000000000000000" pitchFamily="2" charset="2"/>
              <a:buChar char="v"/>
              <a:defRPr/>
            </a:pPr>
            <a:r>
              <a:rPr lang="en-US" dirty="0"/>
              <a:t>Restart neurological medications ASAP if they have a psych history.</a:t>
            </a:r>
          </a:p>
          <a:p>
            <a:pPr marL="685800" lvl="2" indent="0">
              <a:buNone/>
              <a:defRPr/>
            </a:pPr>
            <a:endParaRPr lang="en-US" dirty="0"/>
          </a:p>
          <a:p>
            <a:pPr lvl="1" eaLnBrk="1" hangingPunct="1">
              <a:buFont typeface="Wingdings" panose="05000000000000000000" pitchFamily="2" charset="2"/>
              <a:buChar char="v"/>
              <a:defRPr/>
            </a:pPr>
            <a:r>
              <a:rPr lang="en-US" dirty="0"/>
              <a:t>Graft failure/occlusion</a:t>
            </a:r>
          </a:p>
          <a:p>
            <a:pPr lvl="2">
              <a:buFont typeface="Wingdings" panose="05000000000000000000" pitchFamily="2" charset="2"/>
              <a:buChar char="v"/>
              <a:defRPr/>
            </a:pPr>
            <a:r>
              <a:rPr lang="en-US" dirty="0"/>
              <a:t>Monitor for chest pain!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0D241-EF89-4306-8B49-EFDC75F2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5E8817-E46F-4CD1-92F8-B1AC7DAF2747}" type="datetime1">
              <a:rPr lang="en-US"/>
              <a:pPr>
                <a:defRPr/>
              </a:pPr>
              <a:t>1/22/25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52527-6629-429E-9643-FA2A31BA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F08A1F85-E686-4BC7-8C05-369E65E2F8B8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9</a:t>
            </a:fld>
            <a:endParaRPr lang="en-US" altLang="en-US" sz="1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9457D2-4542-4B7E-BC7B-305C89734969}"/>
              </a:ext>
            </a:extLst>
          </p:cNvPr>
          <p:cNvSpPr/>
          <p:nvPr/>
        </p:nvSpPr>
        <p:spPr>
          <a:xfrm>
            <a:off x="4038600" y="1600200"/>
            <a:ext cx="4945063" cy="25576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Clr>
                <a:srgbClr val="FFFFFF"/>
              </a:buClr>
              <a:buFont typeface="Wingdings" panose="05000000000000000000" pitchFamily="2" charset="2"/>
              <a:buChar char="v"/>
              <a:defRPr/>
            </a:pPr>
            <a:r>
              <a:rPr lang="en-US" sz="1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Postpericardiotomy</a:t>
            </a:r>
            <a:r>
              <a:rPr lang="en-US" sz="1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syndrome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Febrile inflammatory illness, caused by an autoimmune response to damaged cardiac tissue</a:t>
            </a:r>
          </a:p>
          <a:p>
            <a:pPr marL="1714500" lvl="3" indent="-342900">
              <a:spcBef>
                <a:spcPct val="2000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inflammation</a:t>
            </a:r>
          </a:p>
          <a:p>
            <a:pPr marL="1714500" lvl="3" indent="-342900">
              <a:spcBef>
                <a:spcPct val="2000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Monitor for fever; pleuritic plain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More common in off-pump CABG procedures</a:t>
            </a:r>
          </a:p>
          <a:p>
            <a:pPr lvl="2" eaLnBrk="1" hangingPunct="1">
              <a:spcBef>
                <a:spcPct val="20000"/>
              </a:spcBef>
              <a:buClr>
                <a:srgbClr val="FFFFFF"/>
              </a:buClr>
              <a:defRPr/>
            </a:pPr>
            <a:endParaRPr lang="en-US" sz="1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2" eaLnBrk="1" hangingPunct="1">
              <a:spcBef>
                <a:spcPct val="20000"/>
              </a:spcBef>
              <a:buClr>
                <a:srgbClr val="FFFFFF"/>
              </a:buClr>
              <a:defRPr/>
            </a:pPr>
            <a:endParaRPr lang="en-US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Tm="133226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E434AF34F95540AFC101B5A04B069A" ma:contentTypeVersion="6" ma:contentTypeDescription="Create a new document." ma:contentTypeScope="" ma:versionID="ce5cda4c08b15b04405a8671980c5aef">
  <xsd:schema xmlns:xsd="http://www.w3.org/2001/XMLSchema" xmlns:xs="http://www.w3.org/2001/XMLSchema" xmlns:p="http://schemas.microsoft.com/office/2006/metadata/properties" xmlns:ns2="56f9f523-de85-40aa-9a30-bb8c81c94871" xmlns:ns3="fc016ec0-4bdd-4dd6-9286-1edce1de5d81" targetNamespace="http://schemas.microsoft.com/office/2006/metadata/properties" ma:root="true" ma:fieldsID="6b25ed8f600a259778ab783f0759026e" ns2:_="" ns3:_="">
    <xsd:import namespace="56f9f523-de85-40aa-9a30-bb8c81c94871"/>
    <xsd:import namespace="fc016ec0-4bdd-4dd6-9286-1edce1de5d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9f523-de85-40aa-9a30-bb8c81c94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16ec0-4bdd-4dd6-9286-1edce1de5d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4E7350-6353-4BE7-911A-F2D16B5D96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6CB3E9-14FD-4CCE-A1CD-8CDE8B68C729}">
  <ds:schemaRefs>
    <ds:schemaRef ds:uri="56f9f523-de85-40aa-9a30-bb8c81c94871"/>
    <ds:schemaRef ds:uri="fc016ec0-4bdd-4dd6-9286-1edce1de5d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F1DA9D-43B6-422F-83A8-409DB5EE88D7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fc016ec0-4bdd-4dd6-9286-1edce1de5d81"/>
    <ds:schemaRef ds:uri="56f9f523-de85-40aa-9a30-bb8c81c94871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1983</Words>
  <Application>Microsoft Macintosh PowerPoint</Application>
  <PresentationFormat>On-screen Show (4:3)</PresentationFormat>
  <Paragraphs>325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Aptos Display</vt:lpstr>
      <vt:lpstr>Arial</vt:lpstr>
      <vt:lpstr>Berlin Sans FB</vt:lpstr>
      <vt:lpstr>Tahoma</vt:lpstr>
      <vt:lpstr>Times New Roman</vt:lpstr>
      <vt:lpstr>Wingdings</vt:lpstr>
      <vt:lpstr>Office Theme</vt:lpstr>
      <vt:lpstr>Postoperative Care of the Cardiac Surgery Patient</vt:lpstr>
      <vt:lpstr>Objectives</vt:lpstr>
      <vt:lpstr>Common Cardiac Surgeries of Patients on 3C</vt:lpstr>
      <vt:lpstr>Common Cardiac Surgeries of Patients on 3C</vt:lpstr>
      <vt:lpstr>CABG</vt:lpstr>
      <vt:lpstr>PowerPoint Presentation</vt:lpstr>
      <vt:lpstr>PowerPoint Presentation</vt:lpstr>
      <vt:lpstr>PowerPoint Presentation</vt:lpstr>
      <vt:lpstr>CABG Postop Complications</vt:lpstr>
      <vt:lpstr>CABG Postop Complications</vt:lpstr>
      <vt:lpstr>Valve Repair/Replacement</vt:lpstr>
      <vt:lpstr>TAVR</vt:lpstr>
      <vt:lpstr>Potential Valve Postop Complications</vt:lpstr>
      <vt:lpstr>General Patient Profile from MSICU to 3C</vt:lpstr>
      <vt:lpstr>You take a report for a patient with a CABG in 3C; the off-going nurse reported that your patient was slightly sleepy this morning.   You take multiple blood pressures, and it’s reported as 85/79, you also notice your patient’s HR is increasing.  Do you suspect shock? What do you do?</vt:lpstr>
      <vt:lpstr>Nursing Management and interventions</vt:lpstr>
      <vt:lpstr>Pacer Wire Care</vt:lpstr>
      <vt:lpstr>Temporary Pacing using Epicardial Leads</vt:lpstr>
      <vt:lpstr>Temporary Pacing using Epicardial Leads</vt:lpstr>
      <vt:lpstr>Medications</vt:lpstr>
      <vt:lpstr>Discharge Planning</vt:lpstr>
      <vt:lpstr>Discharge planning</vt:lpstr>
      <vt:lpstr>You walk into your s/p TAVR patient’s room, and he says, “I think I peed myself.” You check underneath the blankets, and you see blood oozing from his groin incision; what’s your immediate action?</vt:lpstr>
      <vt:lpstr>QUESTIONS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Postoperative Care of the Cardiac Surgery Patient</dc:title>
  <dc:creator>Bradley, Lindsay R.</dc:creator>
  <cp:lastModifiedBy>Francis D. Cacacho</cp:lastModifiedBy>
  <cp:revision>29</cp:revision>
  <cp:lastPrinted>2025-01-22T01:33:45Z</cp:lastPrinted>
  <dcterms:created xsi:type="dcterms:W3CDTF">2005-07-12T18:58:05Z</dcterms:created>
  <dcterms:modified xsi:type="dcterms:W3CDTF">2025-01-23T02:07:04Z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0x010100CE29D51E7E2C394EB0B892925A8626A2</vt:lpwstr>
  </property>
  <property fmtid="{D5CDD505-2E9C-101B-9397-08002B2CF9AE}" pid="3" name="MSIP_Label_4fa07856-82bd-45bb-bddd-fb95b660c2d7_Enabled">
    <vt:lpwstr>true</vt:lpwstr>
  </property>
  <property fmtid="{D5CDD505-2E9C-101B-9397-08002B2CF9AE}" pid="4" name="MSIP_Label_4fa07856-82bd-45bb-bddd-fb95b660c2d7_SetDate">
    <vt:lpwstr>2025-01-18T17:14:00Z</vt:lpwstr>
  </property>
  <property fmtid="{D5CDD505-2E9C-101B-9397-08002B2CF9AE}" pid="5" name="MSIP_Label_4fa07856-82bd-45bb-bddd-fb95b660c2d7_Method">
    <vt:lpwstr>Standard</vt:lpwstr>
  </property>
  <property fmtid="{D5CDD505-2E9C-101B-9397-08002B2CF9AE}" pid="6" name="MSIP_Label_4fa07856-82bd-45bb-bddd-fb95b660c2d7_Name">
    <vt:lpwstr>defa4170-0d19-0005-0004-bc88714345d2</vt:lpwstr>
  </property>
  <property fmtid="{D5CDD505-2E9C-101B-9397-08002B2CF9AE}" pid="7" name="MSIP_Label_4fa07856-82bd-45bb-bddd-fb95b660c2d7_SiteId">
    <vt:lpwstr>a0c272d0-2768-4743-b621-bdb1af3751ef</vt:lpwstr>
  </property>
  <property fmtid="{D5CDD505-2E9C-101B-9397-08002B2CF9AE}" pid="8" name="MSIP_Label_4fa07856-82bd-45bb-bddd-fb95b660c2d7_ActionId">
    <vt:lpwstr>36abefbb-bbe0-4e05-b7e6-db9a786b871b</vt:lpwstr>
  </property>
  <property fmtid="{D5CDD505-2E9C-101B-9397-08002B2CF9AE}" pid="9" name="MSIP_Label_4fa07856-82bd-45bb-bddd-fb95b660c2d7_ContentBits">
    <vt:lpwstr>0</vt:lpwstr>
  </property>
</Properties>
</file>