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5E18"/>
    <a:srgbClr val="176C17"/>
    <a:srgbClr val="4E8F0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927"/>
    <p:restoredTop sz="94625"/>
  </p:normalViewPr>
  <p:slideViewPr>
    <p:cSldViewPr snapToGrid="0">
      <p:cViewPr>
        <p:scale>
          <a:sx n="50" d="100"/>
          <a:sy n="50" d="100"/>
        </p:scale>
        <p:origin x="-352" y="-3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PlaceHolder 1"/>
          <p:cNvSpPr>
            <a:spLocks noGrp="1"/>
          </p:cNvSpPr>
          <p:nvPr>
            <p:ph type="body"/>
          </p:nvPr>
        </p:nvSpPr>
        <p:spPr>
          <a:xfrm>
            <a:off x="756000" y="5078520"/>
            <a:ext cx="6047640" cy="4811040"/>
          </a:xfrm>
          <a:prstGeom prst="rect">
            <a:avLst/>
          </a:prstGeom>
        </p:spPr>
        <p:txBody>
          <a:bodyPr lIns="0" tIns="0" rIns="0" bIns="0"/>
          <a:lstStyle/>
          <a:p>
            <a:r>
              <a:rPr lang="en-IN" sz="2000">
                <a:latin typeface="Arial"/>
              </a:rPr>
              <a:t>Click to edit the notes format</a:t>
            </a:r>
            <a:endParaRPr/>
          </a:p>
        </p:txBody>
      </p:sp>
      <p:sp>
        <p:nvSpPr>
          <p:cNvPr id="38" name="PlaceHolder 2"/>
          <p:cNvSpPr>
            <a:spLocks noGrp="1"/>
          </p:cNvSpPr>
          <p:nvPr>
            <p:ph type="hdr"/>
          </p:nvPr>
        </p:nvSpPr>
        <p:spPr>
          <a:xfrm>
            <a:off x="0" y="0"/>
            <a:ext cx="3280680" cy="534240"/>
          </a:xfrm>
          <a:prstGeom prst="rect">
            <a:avLst/>
          </a:prstGeom>
        </p:spPr>
        <p:txBody>
          <a:bodyPr lIns="0" tIns="0" rIns="0" bIns="0"/>
          <a:lstStyle/>
          <a:p>
            <a:r>
              <a:rPr lang="en-IN" sz="1400">
                <a:latin typeface="Times New Roman"/>
              </a:rPr>
              <a:t>&lt;header&gt;</a:t>
            </a:r>
            <a:endParaRPr/>
          </a:p>
        </p:txBody>
      </p:sp>
      <p:sp>
        <p:nvSpPr>
          <p:cNvPr id="39" name="PlaceHolder 3"/>
          <p:cNvSpPr>
            <a:spLocks noGrp="1"/>
          </p:cNvSpPr>
          <p:nvPr>
            <p:ph type="dt"/>
          </p:nvPr>
        </p:nvSpPr>
        <p:spPr>
          <a:xfrm>
            <a:off x="4278960" y="0"/>
            <a:ext cx="3280680" cy="534240"/>
          </a:xfrm>
          <a:prstGeom prst="rect">
            <a:avLst/>
          </a:prstGeom>
        </p:spPr>
        <p:txBody>
          <a:bodyPr lIns="0" tIns="0" rIns="0" bIns="0"/>
          <a:lstStyle/>
          <a:p>
            <a:pPr algn="r"/>
            <a:r>
              <a:rPr lang="en-IN" sz="1400">
                <a:latin typeface="Times New Roman"/>
              </a:rPr>
              <a:t>&lt;date/time&gt;</a:t>
            </a:r>
            <a:endParaRPr/>
          </a:p>
        </p:txBody>
      </p:sp>
      <p:sp>
        <p:nvSpPr>
          <p:cNvPr id="40" name="PlaceHolder 4"/>
          <p:cNvSpPr>
            <a:spLocks noGrp="1"/>
          </p:cNvSpPr>
          <p:nvPr>
            <p:ph type="ftr"/>
          </p:nvPr>
        </p:nvSpPr>
        <p:spPr>
          <a:xfrm>
            <a:off x="0" y="10157400"/>
            <a:ext cx="3280680" cy="534240"/>
          </a:xfrm>
          <a:prstGeom prst="rect">
            <a:avLst/>
          </a:prstGeom>
        </p:spPr>
        <p:txBody>
          <a:bodyPr lIns="0" tIns="0" rIns="0" bIns="0" anchor="b"/>
          <a:lstStyle/>
          <a:p>
            <a:r>
              <a:rPr lang="en-IN" sz="1400">
                <a:latin typeface="Times New Roman"/>
              </a:rPr>
              <a:t>&lt;footer&gt;</a:t>
            </a:r>
            <a:endParaRPr/>
          </a:p>
        </p:txBody>
      </p:sp>
      <p:sp>
        <p:nvSpPr>
          <p:cNvPr id="41" name="PlaceHolder 5"/>
          <p:cNvSpPr>
            <a:spLocks noGrp="1"/>
          </p:cNvSpPr>
          <p:nvPr>
            <p:ph type="sldNum"/>
          </p:nvPr>
        </p:nvSpPr>
        <p:spPr>
          <a:xfrm>
            <a:off x="4278960" y="10157400"/>
            <a:ext cx="3280680" cy="534240"/>
          </a:xfrm>
          <a:prstGeom prst="rect">
            <a:avLst/>
          </a:prstGeom>
        </p:spPr>
        <p:txBody>
          <a:bodyPr lIns="0" tIns="0" rIns="0" bIns="0" anchor="b"/>
          <a:lstStyle/>
          <a:p>
            <a:pPr algn="r"/>
            <a:fld id="{745916E6-E8A7-45C8-B251-EDDD6AA60402}" type="slidenum">
              <a:rPr lang="en-IN" sz="1400">
                <a:latin typeface="Times New Roman"/>
              </a:rP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r>
              <a:rPr lang="en-IN" sz="1100" dirty="0">
                <a:solidFill>
                  <a:srgbClr val="000000"/>
                </a:solidFill>
                <a:latin typeface="Arial"/>
              </a:rPr>
              <a:t>You can add your presentation notes here. This presentation template for research posters is fully editable so text, graphics and content can be updated to fit your own research needs.</a:t>
            </a:r>
            <a:endParaRPr dirty="0"/>
          </a:p>
          <a:p>
            <a:pPr>
              <a:lnSpc>
                <a:spcPct val="100000"/>
              </a:lnSpc>
            </a:pPr>
            <a:endParaRPr dirty="0"/>
          </a:p>
          <a:p>
            <a:pPr>
              <a:lnSpc>
                <a:spcPct val="100000"/>
              </a:lnSpc>
            </a:pPr>
            <a:endParaRPr dirty="0"/>
          </a:p>
          <a:p>
            <a:pPr>
              <a:lnSpc>
                <a:spcPct val="100000"/>
              </a:lnSpc>
            </a:pPr>
            <a:endParaRPr dirty="0"/>
          </a:p>
          <a:p>
            <a:pPr>
              <a:lnSpc>
                <a:spcPct val="100000"/>
              </a:lnSpc>
            </a:pPr>
            <a:r>
              <a:rPr lang="en-IN" sz="1100" dirty="0">
                <a:solidFill>
                  <a:srgbClr val="000000"/>
                </a:solidFill>
                <a:latin typeface="Arial"/>
              </a:rPr>
              <a:t>Download more </a:t>
            </a:r>
            <a:r>
              <a:rPr lang="en-IN" sz="1100" u="sng" dirty="0">
                <a:solidFill>
                  <a:srgbClr val="000000"/>
                </a:solidFill>
                <a:latin typeface="Arial"/>
              </a:rPr>
              <a:t>poster presentation templates</a:t>
            </a:r>
            <a:r>
              <a:rPr lang="en-IN" sz="1100" dirty="0">
                <a:solidFill>
                  <a:srgbClr val="000000"/>
                </a:solidFill>
                <a:latin typeface="Arial"/>
              </a:rPr>
              <a:t> from </a:t>
            </a:r>
            <a:r>
              <a:rPr lang="en-IN" sz="1100" dirty="0" err="1">
                <a:solidFill>
                  <a:srgbClr val="000000"/>
                </a:solidFill>
                <a:latin typeface="Arial"/>
              </a:rPr>
              <a:t>FPPT.com</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5" name="PlaceHolder 2"/>
          <p:cNvSpPr>
            <a:spLocks noGrp="1"/>
          </p:cNvSpPr>
          <p:nvPr>
            <p:ph type="body"/>
          </p:nvPr>
        </p:nvSpPr>
        <p:spPr>
          <a:xfrm>
            <a:off x="2194560" y="7702560"/>
            <a:ext cx="39501720" cy="9106920"/>
          </a:xfrm>
          <a:prstGeom prst="rect">
            <a:avLst/>
          </a:prstGeom>
        </p:spPr>
        <p:txBody>
          <a:bodyPr lIns="0" tIns="0" rIns="0" bIns="0"/>
          <a:lstStyle/>
          <a:p>
            <a:endParaRPr/>
          </a:p>
        </p:txBody>
      </p:sp>
      <p:sp>
        <p:nvSpPr>
          <p:cNvPr id="26" name="PlaceHolder 3"/>
          <p:cNvSpPr>
            <a:spLocks noGrp="1"/>
          </p:cNvSpPr>
          <p:nvPr>
            <p:ph type="body"/>
          </p:nvPr>
        </p:nvSpPr>
        <p:spPr>
          <a:xfrm>
            <a:off x="2194560" y="17674920"/>
            <a:ext cx="39501720" cy="91069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8"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29"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30" name="PlaceHolder 4"/>
          <p:cNvSpPr>
            <a:spLocks noGrp="1"/>
          </p:cNvSpPr>
          <p:nvPr>
            <p:ph type="body"/>
          </p:nvPr>
        </p:nvSpPr>
        <p:spPr>
          <a:xfrm>
            <a:off x="22435200" y="17674920"/>
            <a:ext cx="19276560" cy="9106920"/>
          </a:xfrm>
          <a:prstGeom prst="rect">
            <a:avLst/>
          </a:prstGeom>
        </p:spPr>
        <p:txBody>
          <a:bodyPr lIns="0" tIns="0" rIns="0" bIns="0"/>
          <a:lstStyle/>
          <a:p>
            <a:endParaRPr/>
          </a:p>
        </p:txBody>
      </p:sp>
      <p:sp>
        <p:nvSpPr>
          <p:cNvPr id="31" name="PlaceHolder 5"/>
          <p:cNvSpPr>
            <a:spLocks noGrp="1"/>
          </p:cNvSpPr>
          <p:nvPr>
            <p:ph type="body"/>
          </p:nvPr>
        </p:nvSpPr>
        <p:spPr>
          <a:xfrm>
            <a:off x="2194560" y="17674920"/>
            <a:ext cx="19276560" cy="91069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33" name="PlaceHolder 2"/>
          <p:cNvSpPr>
            <a:spLocks noGrp="1"/>
          </p:cNvSpPr>
          <p:nvPr>
            <p:ph type="body"/>
          </p:nvPr>
        </p:nvSpPr>
        <p:spPr>
          <a:xfrm>
            <a:off x="2194560" y="7702560"/>
            <a:ext cx="39501720" cy="19092240"/>
          </a:xfrm>
          <a:prstGeom prst="rect">
            <a:avLst/>
          </a:prstGeom>
        </p:spPr>
        <p:txBody>
          <a:bodyPr lIns="0" tIns="0" rIns="0" bIns="0"/>
          <a:lstStyle/>
          <a:p>
            <a:endParaRPr/>
          </a:p>
        </p:txBody>
      </p:sp>
      <p:sp>
        <p:nvSpPr>
          <p:cNvPr id="34" name="PlaceHolder 3"/>
          <p:cNvSpPr>
            <a:spLocks noGrp="1"/>
          </p:cNvSpPr>
          <p:nvPr>
            <p:ph type="body"/>
          </p:nvPr>
        </p:nvSpPr>
        <p:spPr>
          <a:xfrm>
            <a:off x="2194560" y="7702560"/>
            <a:ext cx="39501720" cy="19092240"/>
          </a:xfrm>
          <a:prstGeom prst="rect">
            <a:avLst/>
          </a:prstGeom>
        </p:spPr>
        <p:txBody>
          <a:bodyPr lIns="0" tIns="0" rIns="0" bIns="0"/>
          <a:lstStyle/>
          <a:p>
            <a:endParaRPr/>
          </a:p>
        </p:txBody>
      </p:sp>
      <p:pic>
        <p:nvPicPr>
          <p:cNvPr id="35" name="Picture 34"/>
          <p:cNvPicPr/>
          <p:nvPr/>
        </p:nvPicPr>
        <p:blipFill>
          <a:blip r:embed="rId2"/>
          <a:stretch>
            <a:fillRect/>
          </a:stretch>
        </p:blipFill>
        <p:spPr>
          <a:xfrm>
            <a:off x="9980640" y="7702560"/>
            <a:ext cx="23928840" cy="19092240"/>
          </a:xfrm>
          <a:prstGeom prst="rect">
            <a:avLst/>
          </a:prstGeom>
          <a:ln>
            <a:noFill/>
          </a:ln>
        </p:spPr>
      </p:pic>
      <p:pic>
        <p:nvPicPr>
          <p:cNvPr id="36" name="Picture 35"/>
          <p:cNvPicPr/>
          <p:nvPr/>
        </p:nvPicPr>
        <p:blipFill>
          <a:blip r:embed="rId2"/>
          <a:stretch>
            <a:fillRect/>
          </a:stretch>
        </p:blipFill>
        <p:spPr>
          <a:xfrm>
            <a:off x="9980640" y="7702560"/>
            <a:ext cx="23928840" cy="1909224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4" name="PlaceHolder 2"/>
          <p:cNvSpPr>
            <a:spLocks noGrp="1"/>
          </p:cNvSpPr>
          <p:nvPr>
            <p:ph type="subTitle"/>
          </p:nvPr>
        </p:nvSpPr>
        <p:spPr>
          <a:xfrm>
            <a:off x="2194560" y="7702560"/>
            <a:ext cx="39501720" cy="190926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6" name="PlaceHolder 2"/>
          <p:cNvSpPr>
            <a:spLocks noGrp="1"/>
          </p:cNvSpPr>
          <p:nvPr>
            <p:ph type="body"/>
          </p:nvPr>
        </p:nvSpPr>
        <p:spPr>
          <a:xfrm>
            <a:off x="2194560" y="7702560"/>
            <a:ext cx="39501720" cy="1909224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8" name="PlaceHolder 2"/>
          <p:cNvSpPr>
            <a:spLocks noGrp="1"/>
          </p:cNvSpPr>
          <p:nvPr>
            <p:ph type="body"/>
          </p:nvPr>
        </p:nvSpPr>
        <p:spPr>
          <a:xfrm>
            <a:off x="2194560" y="7702560"/>
            <a:ext cx="19276560" cy="19092240"/>
          </a:xfrm>
          <a:prstGeom prst="rect">
            <a:avLst/>
          </a:prstGeom>
        </p:spPr>
        <p:txBody>
          <a:bodyPr lIns="0" tIns="0" rIns="0" bIns="0"/>
          <a:lstStyle/>
          <a:p>
            <a:endParaRPr/>
          </a:p>
        </p:txBody>
      </p:sp>
      <p:sp>
        <p:nvSpPr>
          <p:cNvPr id="9" name="PlaceHolder 3"/>
          <p:cNvSpPr>
            <a:spLocks noGrp="1"/>
          </p:cNvSpPr>
          <p:nvPr>
            <p:ph type="body"/>
          </p:nvPr>
        </p:nvSpPr>
        <p:spPr>
          <a:xfrm>
            <a:off x="22435200" y="7702560"/>
            <a:ext cx="19276560" cy="1909224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496160" y="4765320"/>
            <a:ext cx="40898520" cy="608940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13"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14" name="PlaceHolder 3"/>
          <p:cNvSpPr>
            <a:spLocks noGrp="1"/>
          </p:cNvSpPr>
          <p:nvPr>
            <p:ph type="body"/>
          </p:nvPr>
        </p:nvSpPr>
        <p:spPr>
          <a:xfrm>
            <a:off x="2194560" y="17674920"/>
            <a:ext cx="19276560" cy="9106920"/>
          </a:xfrm>
          <a:prstGeom prst="rect">
            <a:avLst/>
          </a:prstGeom>
        </p:spPr>
        <p:txBody>
          <a:bodyPr lIns="0" tIns="0" rIns="0" bIns="0"/>
          <a:lstStyle/>
          <a:p>
            <a:endParaRPr/>
          </a:p>
        </p:txBody>
      </p:sp>
      <p:sp>
        <p:nvSpPr>
          <p:cNvPr id="15" name="PlaceHolder 4"/>
          <p:cNvSpPr>
            <a:spLocks noGrp="1"/>
          </p:cNvSpPr>
          <p:nvPr>
            <p:ph type="body"/>
          </p:nvPr>
        </p:nvSpPr>
        <p:spPr>
          <a:xfrm>
            <a:off x="22435200" y="7702560"/>
            <a:ext cx="19276560" cy="1909224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17" name="PlaceHolder 2"/>
          <p:cNvSpPr>
            <a:spLocks noGrp="1"/>
          </p:cNvSpPr>
          <p:nvPr>
            <p:ph type="body"/>
          </p:nvPr>
        </p:nvSpPr>
        <p:spPr>
          <a:xfrm>
            <a:off x="2194560" y="7702560"/>
            <a:ext cx="19276560" cy="19092240"/>
          </a:xfrm>
          <a:prstGeom prst="rect">
            <a:avLst/>
          </a:prstGeom>
        </p:spPr>
        <p:txBody>
          <a:bodyPr lIns="0" tIns="0" rIns="0" bIns="0"/>
          <a:lstStyle/>
          <a:p>
            <a:endParaRPr/>
          </a:p>
        </p:txBody>
      </p:sp>
      <p:sp>
        <p:nvSpPr>
          <p:cNvPr id="18"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19" name="PlaceHolder 4"/>
          <p:cNvSpPr>
            <a:spLocks noGrp="1"/>
          </p:cNvSpPr>
          <p:nvPr>
            <p:ph type="body"/>
          </p:nvPr>
        </p:nvSpPr>
        <p:spPr>
          <a:xfrm>
            <a:off x="22435200" y="17674920"/>
            <a:ext cx="19276560" cy="910692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1"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22"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23" name="PlaceHolder 4"/>
          <p:cNvSpPr>
            <a:spLocks noGrp="1"/>
          </p:cNvSpPr>
          <p:nvPr>
            <p:ph type="body"/>
          </p:nvPr>
        </p:nvSpPr>
        <p:spPr>
          <a:xfrm>
            <a:off x="2194560" y="17674920"/>
            <a:ext cx="39501720" cy="910692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496160" y="4765320"/>
            <a:ext cx="40898520" cy="13136400"/>
          </a:xfrm>
          <a:prstGeom prst="rect">
            <a:avLst/>
          </a:prstGeom>
        </p:spPr>
        <p:txBody>
          <a:bodyPr lIns="487440" tIns="487440" rIns="487440" bIns="487440" anchor="b"/>
          <a:lstStyle/>
          <a:p>
            <a:r>
              <a:rPr lang="en-IN" sz="27700">
                <a:latin typeface="Arial"/>
              </a:rPr>
              <a:t>Click to edit the title text format</a:t>
            </a:r>
            <a:endParaRPr/>
          </a:p>
        </p:txBody>
      </p:sp>
      <p:sp>
        <p:nvSpPr>
          <p:cNvPr id="4" name="PlaceHolder 2"/>
          <p:cNvSpPr>
            <a:spLocks noGrp="1"/>
          </p:cNvSpPr>
          <p:nvPr>
            <p:ph type="sldNum"/>
          </p:nvPr>
        </p:nvSpPr>
        <p:spPr>
          <a:xfrm>
            <a:off x="40667760" y="29844720"/>
            <a:ext cx="2633400" cy="2518560"/>
          </a:xfrm>
          <a:prstGeom prst="rect">
            <a:avLst/>
          </a:prstGeom>
        </p:spPr>
        <p:txBody>
          <a:bodyPr lIns="487440" tIns="487440" rIns="487440" bIns="487440" anchor="ctr"/>
          <a:lstStyle/>
          <a:p>
            <a:pPr>
              <a:lnSpc>
                <a:spcPct val="100000"/>
              </a:lnSpc>
            </a:pPr>
            <a:fld id="{D947A323-11F2-46F4-9240-370675176F29}" type="slidenum">
              <a:rPr lang="en-IN" sz="1400">
                <a:solidFill>
                  <a:srgbClr val="000000"/>
                </a:solidFill>
                <a:latin typeface="Arial"/>
                <a:ea typeface="Arial"/>
              </a:rPr>
              <a:t>‹#›</a:t>
            </a:fld>
            <a:endParaRPr/>
          </a:p>
        </p:txBody>
      </p:sp>
      <p:sp>
        <p:nvSpPr>
          <p:cNvPr id="2" name="PlaceHolder 3"/>
          <p:cNvSpPr>
            <a:spLocks noGrp="1"/>
          </p:cNvSpPr>
          <p:nvPr>
            <p:ph type="body"/>
          </p:nvPr>
        </p:nvSpPr>
        <p:spPr>
          <a:xfrm>
            <a:off x="2194560" y="7702560"/>
            <a:ext cx="39501720" cy="19092240"/>
          </a:xfrm>
          <a:prstGeom prst="rect">
            <a:avLst/>
          </a:prstGeom>
        </p:spPr>
        <p:txBody>
          <a:bodyPr lIns="0" tIns="0" rIns="0" bIns="0"/>
          <a:lstStyle/>
          <a:p>
            <a:pPr>
              <a:buSzPct val="45000"/>
              <a:buFont typeface="StarSymbol"/>
              <a:buChar char=""/>
            </a:pPr>
            <a:r>
              <a:rPr lang="en-IN" sz="1400">
                <a:latin typeface="Arial"/>
              </a:rPr>
              <a:t>Click to edit the outline text format</a:t>
            </a:r>
            <a:endParaRPr/>
          </a:p>
          <a:p>
            <a:pPr lvl="1">
              <a:buSzPct val="75000"/>
              <a:buFont typeface="StarSymbol"/>
              <a:buChar char=""/>
            </a:pPr>
            <a:r>
              <a:rPr lang="en-IN" sz="1400">
                <a:latin typeface="Arial"/>
              </a:rPr>
              <a:t>Second Outline Level</a:t>
            </a:r>
            <a:endParaRPr/>
          </a:p>
          <a:p>
            <a:pPr lvl="2">
              <a:buSzPct val="45000"/>
              <a:buFont typeface="StarSymbol"/>
              <a:buChar char=""/>
            </a:pPr>
            <a:r>
              <a:rPr lang="en-IN" sz="1400">
                <a:latin typeface="Arial"/>
              </a:rPr>
              <a:t>Third Outline Level</a:t>
            </a:r>
            <a:endParaRPr/>
          </a:p>
          <a:p>
            <a:pPr lvl="3">
              <a:buSzPct val="75000"/>
              <a:buFont typeface="StarSymbol"/>
              <a:buChar char=""/>
            </a:pPr>
            <a:r>
              <a:rPr lang="en-IN" sz="1400">
                <a:latin typeface="Arial"/>
              </a:rPr>
              <a:t>Fourth Outline Level</a:t>
            </a:r>
            <a:endParaRPr/>
          </a:p>
          <a:p>
            <a:pPr lvl="4">
              <a:buSzPct val="45000"/>
              <a:buFont typeface="StarSymbol"/>
              <a:buChar char=""/>
            </a:pPr>
            <a:r>
              <a:rPr lang="en-IN" sz="2000">
                <a:latin typeface="Arial"/>
              </a:rPr>
              <a:t>Fifth Outline Level</a:t>
            </a:r>
            <a:endParaRPr/>
          </a:p>
          <a:p>
            <a:pPr lvl="5">
              <a:buSzPct val="45000"/>
              <a:buFont typeface="StarSymbol"/>
              <a:buChar char=""/>
            </a:pPr>
            <a:r>
              <a:rPr lang="en-IN" sz="2000">
                <a:latin typeface="Arial"/>
              </a:rPr>
              <a:t>Sixth Outline Level</a:t>
            </a:r>
            <a:endParaRPr/>
          </a:p>
          <a:p>
            <a:pPr lvl="6">
              <a:buSzPct val="45000"/>
              <a:buFont typeface="StarSymbol"/>
              <a:buChar char=""/>
            </a:pPr>
            <a:r>
              <a:rPr lang="en-IN"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2.xml"/><Relationship Id="rId18" Type="http://schemas.openxmlformats.org/officeDocument/2006/relationships/image" Target="../media/image5.jpeg"/><Relationship Id="rId3" Type="http://schemas.microsoft.com/office/2007/relationships/media" Target="../media/media2.m4a"/><Relationship Id="rId21" Type="http://schemas.openxmlformats.org/officeDocument/2006/relationships/image" Target="../media/image8.emf"/><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image" Target="../media/image4.jpeg"/><Relationship Id="rId2" Type="http://schemas.openxmlformats.org/officeDocument/2006/relationships/audio" Target="../media/media1.m4a"/><Relationship Id="rId16" Type="http://schemas.openxmlformats.org/officeDocument/2006/relationships/image" Target="../media/image3.jpeg"/><Relationship Id="rId20" Type="http://schemas.openxmlformats.org/officeDocument/2006/relationships/image" Target="../media/image7.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24" Type="http://schemas.openxmlformats.org/officeDocument/2006/relationships/image" Target="../media/image11.jpeg"/><Relationship Id="rId5" Type="http://schemas.microsoft.com/office/2007/relationships/media" Target="../media/media3.m4a"/><Relationship Id="rId15" Type="http://schemas.openxmlformats.org/officeDocument/2006/relationships/image" Target="../media/image2.png"/><Relationship Id="rId23" Type="http://schemas.openxmlformats.org/officeDocument/2006/relationships/image" Target="../media/image10.jpeg"/><Relationship Id="rId10" Type="http://schemas.openxmlformats.org/officeDocument/2006/relationships/audio" Target="../media/media5.m4a"/><Relationship Id="rId19" Type="http://schemas.openxmlformats.org/officeDocument/2006/relationships/image" Target="../media/image6.png"/><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notesSlide" Target="../notesSlides/notesSlide1.xml"/><Relationship Id="rId2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
        <p:cNvGrpSpPr/>
        <p:nvPr/>
      </p:nvGrpSpPr>
      <p:grpSpPr>
        <a:xfrm>
          <a:off x="0" y="0"/>
          <a:ext cx="0" cy="0"/>
          <a:chOff x="0" y="0"/>
          <a:chExt cx="0" cy="0"/>
        </a:xfrm>
      </p:grpSpPr>
      <p:sp>
        <p:nvSpPr>
          <p:cNvPr id="42" name="CustomShape 1"/>
          <p:cNvSpPr/>
          <p:nvPr/>
        </p:nvSpPr>
        <p:spPr>
          <a:xfrm>
            <a:off x="9543848" y="912240"/>
            <a:ext cx="33455271" cy="4110824"/>
          </a:xfrm>
          <a:prstGeom prst="rect">
            <a:avLst/>
          </a:prstGeom>
          <a:solidFill>
            <a:srgbClr val="155E18"/>
          </a:solidFill>
          <a:ln>
            <a:noFill/>
          </a:ln>
        </p:spPr>
        <p:txBody>
          <a:bodyPr/>
          <a:lstStyle/>
          <a:p>
            <a:endParaRPr lang="en-US"/>
          </a:p>
        </p:txBody>
      </p:sp>
      <p:sp>
        <p:nvSpPr>
          <p:cNvPr id="44" name="CustomShape 3"/>
          <p:cNvSpPr/>
          <p:nvPr/>
        </p:nvSpPr>
        <p:spPr>
          <a:xfrm>
            <a:off x="15032160" y="5416914"/>
            <a:ext cx="13879080" cy="26547486"/>
          </a:xfrm>
          <a:prstGeom prst="rect">
            <a:avLst/>
          </a:prstGeom>
          <a:solidFill>
            <a:srgbClr val="FFFFFF"/>
          </a:solidFill>
          <a:ln>
            <a:noFill/>
          </a:ln>
        </p:spPr>
        <p:txBody>
          <a:bodyPr/>
          <a:lstStyle/>
          <a:p>
            <a:pPr algn="ctr"/>
            <a:r>
              <a:rPr lang="en-US" sz="5400" u="sng" dirty="0">
                <a:latin typeface="Oriya MN" pitchFamily="2" charset="0"/>
                <a:cs typeface="Oriya MN" pitchFamily="2" charset="0"/>
              </a:rPr>
              <a:t>MSN Program Outcomes:</a:t>
            </a:r>
          </a:p>
          <a:p>
            <a:pPr algn="ctr"/>
            <a:endParaRPr lang="en-US" sz="5400" u="sng" dirty="0">
              <a:latin typeface="Oriya MN" pitchFamily="2" charset="0"/>
              <a:cs typeface="Oriya MN" pitchFamily="2" charset="0"/>
            </a:endParaRPr>
          </a:p>
          <a:p>
            <a:pPr algn="ctr"/>
            <a:endParaRPr lang="en-US" sz="5400" u="sng" dirty="0">
              <a:latin typeface="Oriya MN" pitchFamily="2" charset="0"/>
              <a:cs typeface="Oriya MN" pitchFamily="2" charset="0"/>
            </a:endParaRPr>
          </a:p>
          <a:p>
            <a:pPr algn="ctr"/>
            <a:endParaRPr lang="en-US" sz="5400" u="sng" dirty="0">
              <a:latin typeface="Oriya MN" pitchFamily="2" charset="0"/>
              <a:cs typeface="Oriya MN" pitchFamily="2" charset="0"/>
            </a:endParaRPr>
          </a:p>
          <a:p>
            <a:pPr algn="ctr"/>
            <a:endParaRPr lang="en-US" sz="5400" u="sng" dirty="0">
              <a:latin typeface="Oriya MN" pitchFamily="2" charset="0"/>
              <a:cs typeface="Oriya MN" pitchFamily="2" charset="0"/>
            </a:endParaRPr>
          </a:p>
          <a:p>
            <a:pPr algn="ctr"/>
            <a:endParaRPr lang="en-US" sz="5400" u="sng" dirty="0">
              <a:latin typeface="Oriya MN" pitchFamily="2" charset="0"/>
              <a:cs typeface="Oriya MN" pitchFamily="2" charset="0"/>
            </a:endParaRPr>
          </a:p>
          <a:p>
            <a:pPr algn="ctr"/>
            <a:endParaRPr lang="en-US" sz="5400" u="sng"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Demonstrate the use of scholarly inquiry to evaluate current knowledge from nursing theory, nursing science, and related principles to inform and/or change in nursing practice.</a:t>
            </a:r>
          </a:p>
          <a:p>
            <a:pPr marL="1314450" lvl="1" indent="-857250">
              <a:buFont typeface="Arial" panose="020B0604020202020204" pitchFamily="34" charset="0"/>
              <a:buChar char="•"/>
            </a:pPr>
            <a:r>
              <a:rPr lang="en-US" sz="2800" dirty="0">
                <a:latin typeface="Oriya MN" pitchFamily="2" charset="0"/>
                <a:cs typeface="Oriya MN" pitchFamily="2" charset="0"/>
              </a:rPr>
              <a:t>Updated an outdated PowerPoint regarding the nursing care for common post-op cardiac surgeries to the most current practice for my surgical principles class. I’ve also developed lesson plans for teaching classes at PUC, utilizing my current ICU experience to enhance class topics, including CAD pharmacology and its associated nursing care. </a:t>
            </a:r>
          </a:p>
          <a:p>
            <a:pPr lvl="1"/>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Apply ethical decision-making to nursing practice.</a:t>
            </a:r>
          </a:p>
          <a:p>
            <a:pPr marL="1314450" lvl="1" indent="-857250">
              <a:buFont typeface="Arial" panose="020B0604020202020204" pitchFamily="34" charset="0"/>
              <a:buChar char="•"/>
            </a:pPr>
            <a:r>
              <a:rPr lang="en-US" sz="2800" dirty="0">
                <a:latin typeface="Oriya MN" pitchFamily="2" charset="0"/>
                <a:cs typeface="Oriya MN" pitchFamily="2" charset="0"/>
              </a:rPr>
              <a:t>While taking vital signs in Peru, I encountered a situation where I believe a patient needed to be seen before others due to the severity of her symptoms. The patient ended up being emergently transported to the hospital from the clinic due to pericardial effusion.</a:t>
            </a:r>
          </a:p>
          <a:p>
            <a:pPr lvl="1"/>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Analyze the effect of health policy, finance, technology, and the organizational context on the development and implementation of quality nursing practice.</a:t>
            </a:r>
          </a:p>
          <a:p>
            <a:pPr marL="1314450" lvl="1" indent="-857250">
              <a:buFont typeface="Arial" panose="020B0604020202020204" pitchFamily="34" charset="0"/>
              <a:buChar char="•"/>
            </a:pPr>
            <a:r>
              <a:rPr lang="en-US" sz="2800" dirty="0">
                <a:latin typeface="Oriya MN" pitchFamily="2" charset="0"/>
                <a:cs typeface="Oriya MN" pitchFamily="2" charset="0"/>
              </a:rPr>
              <a:t>While I was in Peru, I was in an uncontrolled environment regarding health policy, finance, technology, and organizational context, which impacted the quality of nursing practice. Although it differed from a hospital setting in the US, it was essential to emphasize and understand how approaches to nursing care differed from those in the United States. </a:t>
            </a:r>
          </a:p>
          <a:p>
            <a:pPr marL="1314450" lvl="1" indent="-857250">
              <a:buFont typeface="Arial" panose="020B0604020202020204" pitchFamily="34" charset="0"/>
              <a:buChar char="•"/>
            </a:pPr>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Demonstrate the use of leadership strategies that advance the design, implementation, and evaluation of nursing practice.</a:t>
            </a:r>
          </a:p>
          <a:p>
            <a:pPr marL="1314450" lvl="1" indent="-857250">
              <a:buFont typeface="Arial" panose="020B0604020202020204" pitchFamily="34" charset="0"/>
              <a:buChar char="•"/>
            </a:pPr>
            <a:r>
              <a:rPr lang="en-US" sz="2800" dirty="0">
                <a:latin typeface="Oriya MN" pitchFamily="2" charset="0"/>
                <a:cs typeface="Oriya MN" pitchFamily="2" charset="0"/>
              </a:rPr>
              <a:t>When running the vital signs station in Peru, I’ve taught numerous students how to take vital signs and provided instruction in clinical scenarios when we encounter patients with abnormal vital signs.</a:t>
            </a:r>
          </a:p>
          <a:p>
            <a:pPr marL="857250" indent="-857250">
              <a:buFont typeface="Arial" panose="020B0604020202020204" pitchFamily="34" charset="0"/>
              <a:buChar char="•"/>
            </a:pPr>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Analyze the effect of sociopolitical, cultural, and global influences on nursing practice.</a:t>
            </a:r>
          </a:p>
          <a:p>
            <a:pPr marL="1314450" lvl="1" indent="-857250">
              <a:buFont typeface="Arial" panose="020B0604020202020204" pitchFamily="34" charset="0"/>
              <a:buChar char="•"/>
            </a:pPr>
            <a:r>
              <a:rPr lang="en-US" sz="2800" dirty="0">
                <a:latin typeface="Oriya MN" pitchFamily="2" charset="0"/>
                <a:cs typeface="Oriya MN" pitchFamily="2" charset="0"/>
              </a:rPr>
              <a:t>Meetings with the healthcare team at the Peru clinic made me realize the education I needed to provide to patients due to the influences in their environment. This is related to their diet and living situations. </a:t>
            </a:r>
          </a:p>
          <a:p>
            <a:pPr marL="1314450" lvl="1" indent="-857250">
              <a:buFont typeface="Arial" panose="020B0604020202020204" pitchFamily="34" charset="0"/>
              <a:buChar char="•"/>
            </a:pPr>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Utilize interprofessional communication to improve healthcare outcomes.</a:t>
            </a:r>
          </a:p>
          <a:p>
            <a:pPr marL="1314450" lvl="1" indent="-857250">
              <a:buFont typeface="Arial" panose="020B0604020202020204" pitchFamily="34" charset="0"/>
              <a:buChar char="•"/>
            </a:pPr>
            <a:r>
              <a:rPr lang="en-US" sz="2800" dirty="0">
                <a:latin typeface="Oriya MN" pitchFamily="2" charset="0"/>
                <a:cs typeface="Oriya MN" pitchFamily="2" charset="0"/>
              </a:rPr>
              <a:t>Collaborated with NPs, MDs, and pharmacists regarding the current nursing care for common post-op cardiac surgeries for my surgical principles class.</a:t>
            </a:r>
          </a:p>
          <a:p>
            <a:pPr marL="1314450" lvl="1" indent="-857250">
              <a:buFont typeface="Arial" panose="020B0604020202020204" pitchFamily="34" charset="0"/>
              <a:buChar char="•"/>
            </a:pPr>
            <a:endParaRPr lang="en-US" sz="2800" dirty="0">
              <a:latin typeface="Oriya MN" pitchFamily="2" charset="0"/>
              <a:cs typeface="Oriya MN" pitchFamily="2" charset="0"/>
            </a:endParaRPr>
          </a:p>
          <a:p>
            <a:pPr marL="857250" indent="-857250">
              <a:buFont typeface="Arial" panose="020B0604020202020204" pitchFamily="34" charset="0"/>
              <a:buChar char="•"/>
            </a:pPr>
            <a:r>
              <a:rPr lang="en-US" sz="2800" b="1" i="1" u="sng" dirty="0">
                <a:latin typeface="Oriya MN" pitchFamily="2" charset="0"/>
                <a:cs typeface="Oriya MN" pitchFamily="2" charset="0"/>
              </a:rPr>
              <a:t>Integrate advances in technology into healthcare</a:t>
            </a:r>
          </a:p>
          <a:p>
            <a:pPr marL="1314450" lvl="1" indent="-857250">
              <a:buFont typeface="Arial" panose="020B0604020202020204" pitchFamily="34" charset="0"/>
              <a:buChar char="•"/>
            </a:pPr>
            <a:r>
              <a:rPr lang="en-US" sz="2800" dirty="0">
                <a:latin typeface="Oriya MN" pitchFamily="2" charset="0"/>
                <a:cs typeface="Oriya MN" pitchFamily="2" charset="0"/>
              </a:rPr>
              <a:t>Provided teaching for my hospital regarding new technology, including </a:t>
            </a:r>
            <a:r>
              <a:rPr lang="en-US" sz="2800" dirty="0" err="1">
                <a:latin typeface="Oriya MN" pitchFamily="2" charset="0"/>
                <a:cs typeface="Oriya MN" pitchFamily="2" charset="0"/>
              </a:rPr>
              <a:t>hubless</a:t>
            </a:r>
            <a:r>
              <a:rPr lang="en-US" sz="2800" dirty="0">
                <a:latin typeface="Oriya MN" pitchFamily="2" charset="0"/>
                <a:cs typeface="Oriya MN" pitchFamily="2" charset="0"/>
              </a:rPr>
              <a:t> narcotic IV tubing to prevent the risk of inappropriate access to narcotics.</a:t>
            </a:r>
          </a:p>
        </p:txBody>
      </p:sp>
      <p:sp>
        <p:nvSpPr>
          <p:cNvPr id="45" name="CustomShape 4"/>
          <p:cNvSpPr/>
          <p:nvPr/>
        </p:nvSpPr>
        <p:spPr>
          <a:xfrm>
            <a:off x="896400" y="5416914"/>
            <a:ext cx="13879080" cy="26547486"/>
          </a:xfrm>
          <a:prstGeom prst="rect">
            <a:avLst/>
          </a:prstGeom>
          <a:solidFill>
            <a:srgbClr val="FFFFFF"/>
          </a:solidFill>
          <a:ln>
            <a:noFill/>
          </a:ln>
        </p:spPr>
        <p:txBody>
          <a:bodyPr/>
          <a:lstStyle/>
          <a:p>
            <a:pPr algn="ctr"/>
            <a:r>
              <a:rPr lang="en-US" sz="5400" u="sng" dirty="0">
                <a:solidFill>
                  <a:sysClr val="windowText" lastClr="000000"/>
                </a:solidFill>
                <a:latin typeface="Oriya MN" pitchFamily="2" charset="0"/>
                <a:cs typeface="Oriya MN" pitchFamily="2" charset="0"/>
              </a:rPr>
              <a:t>Student Learning Outcomes: “WISDOM”</a:t>
            </a:r>
            <a:endParaRPr lang="en-US" sz="6000" u="sng"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W: Wholeness </a:t>
            </a:r>
            <a:r>
              <a:rPr lang="en-US" sz="3200" dirty="0">
                <a:solidFill>
                  <a:sysClr val="windowText" lastClr="000000"/>
                </a:solidFill>
                <a:latin typeface="Oriya MN" pitchFamily="2" charset="0"/>
                <a:cs typeface="Oriya MN" pitchFamily="2" charset="0"/>
              </a:rPr>
              <a:t>– Make mature, independent choices integrating the needs of body, mind, and spirit.</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Nursing care is not just about treating the symptoms in front of us; while on a mission trip to Peru, nursing choices also consider the home life of patients and provide education to maintain wellness. </a:t>
            </a:r>
          </a:p>
          <a:p>
            <a:pPr lvl="1"/>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I: Integrity </a:t>
            </a:r>
            <a:r>
              <a:rPr lang="en-US" sz="3200" dirty="0">
                <a:solidFill>
                  <a:sysClr val="windowText" lastClr="000000"/>
                </a:solidFill>
                <a:latin typeface="Oriya MN" pitchFamily="2" charset="0"/>
                <a:cs typeface="Oriya MN" pitchFamily="2" charset="0"/>
              </a:rPr>
              <a:t>– Live lives based on the highest ethical standards.</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The highest ethical standards are set in my nursing practice through following Jesus’ philosophy of selflessness. Selflessness is not thinking less of yourself, but instead thinking of yourself less.</a:t>
            </a: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S: Service and Stewardship </a:t>
            </a:r>
            <a:r>
              <a:rPr lang="en-US" sz="3200" dirty="0">
                <a:solidFill>
                  <a:sysClr val="windowText" lastClr="000000"/>
                </a:solidFill>
                <a:latin typeface="Oriya MN" pitchFamily="2" charset="0"/>
                <a:cs typeface="Oriya MN" pitchFamily="2" charset="0"/>
              </a:rPr>
              <a:t>– Practice the Biblical imperatives to serve humanity, resist injustice, and care for the created world.</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If the pathophysiology and pharmacokinetics tell us how things happen, God tells us why.</a:t>
            </a:r>
          </a:p>
          <a:p>
            <a:pPr marL="1143000" lvl="1"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D: Diversity, Equity, and Inclusion </a:t>
            </a:r>
            <a:r>
              <a:rPr lang="en-US" sz="3200" dirty="0">
                <a:solidFill>
                  <a:sysClr val="windowText" lastClr="000000"/>
                </a:solidFill>
                <a:latin typeface="Oriya MN" pitchFamily="2" charset="0"/>
                <a:cs typeface="Oriya MN" pitchFamily="2" charset="0"/>
              </a:rPr>
              <a:t>– Display intercultural competency and global understanding as informed members of a dynamic global church and world community.</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While caring for and educating patients in the US, encountering patients during the Peru mission trip made me realize that God’s love is universal—the beauty of understanding how different cultures express their love for God.</a:t>
            </a: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O: Our Adventist Heritage </a:t>
            </a:r>
            <a:r>
              <a:rPr lang="en-US" sz="3200" dirty="0">
                <a:solidFill>
                  <a:sysClr val="windowText" lastClr="000000"/>
                </a:solidFill>
                <a:latin typeface="Oriya MN" pitchFamily="2" charset="0"/>
                <a:cs typeface="Oriya MN" pitchFamily="2" charset="0"/>
              </a:rPr>
              <a:t>– Understand and value the major tenets of Seventh-day Adventist Christian thought, including the blessing and significance of the Sabbath. </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Parable of the Talents – God gave us gifts to incorporate into different acts of caring.</a:t>
            </a:r>
          </a:p>
          <a:p>
            <a:pPr marL="685800" indent="-685800">
              <a:buFont typeface="Arial" panose="020B0604020202020204" pitchFamily="34" charset="0"/>
              <a:buChar char="•"/>
            </a:pPr>
            <a:endParaRPr lang="en-US" sz="3200" dirty="0">
              <a:solidFill>
                <a:sysClr val="windowText" lastClr="000000"/>
              </a:solidFill>
              <a:latin typeface="Oriya MN" pitchFamily="2" charset="0"/>
              <a:cs typeface="Oriya MN" pitchFamily="2" charset="0"/>
            </a:endParaRPr>
          </a:p>
          <a:p>
            <a:pPr marL="685800" indent="-685800">
              <a:buFont typeface="Arial" panose="020B0604020202020204" pitchFamily="34" charset="0"/>
              <a:buChar char="•"/>
            </a:pPr>
            <a:r>
              <a:rPr lang="en-US" sz="3200" b="1" i="1" u="sng" dirty="0">
                <a:solidFill>
                  <a:sysClr val="windowText" lastClr="000000"/>
                </a:solidFill>
                <a:latin typeface="Oriya MN" pitchFamily="2" charset="0"/>
                <a:cs typeface="Oriya MN" pitchFamily="2" charset="0"/>
              </a:rPr>
              <a:t>M: Maintaining Lifelong Learning </a:t>
            </a:r>
            <a:r>
              <a:rPr lang="en-US" sz="3200" dirty="0">
                <a:solidFill>
                  <a:sysClr val="windowText" lastClr="000000"/>
                </a:solidFill>
                <a:latin typeface="Oriya MN" pitchFamily="2" charset="0"/>
                <a:cs typeface="Oriya MN" pitchFamily="2" charset="0"/>
              </a:rPr>
              <a:t>– Continue the intellectual skills and curiosity necessary to learn and grow creatively throughout life.</a:t>
            </a:r>
          </a:p>
          <a:p>
            <a:pPr marL="1143000" lvl="1" indent="-685800">
              <a:buFont typeface="Arial" panose="020B0604020202020204" pitchFamily="34" charset="0"/>
              <a:buChar char="•"/>
            </a:pPr>
            <a:r>
              <a:rPr lang="en-US" sz="3200" dirty="0">
                <a:solidFill>
                  <a:sysClr val="windowText" lastClr="000000"/>
                </a:solidFill>
                <a:latin typeface="Oriya MN" pitchFamily="2" charset="0"/>
                <a:cs typeface="Oriya MN" pitchFamily="2" charset="0"/>
              </a:rPr>
              <a:t>Aside from continuing education obtained through the CCRN, learning from my mentors about how to approach and navigate the nursing profession has helped me advance my career.</a:t>
            </a:r>
          </a:p>
          <a:p>
            <a:pPr algn="ctr"/>
            <a:endParaRPr lang="en-US" sz="6000" dirty="0">
              <a:solidFill>
                <a:sysClr val="windowText" lastClr="000000"/>
              </a:solidFill>
              <a:latin typeface="Oriya MN" pitchFamily="2" charset="0"/>
              <a:cs typeface="Oriya MN" pitchFamily="2" charset="0"/>
            </a:endParaRPr>
          </a:p>
        </p:txBody>
      </p:sp>
      <p:sp>
        <p:nvSpPr>
          <p:cNvPr id="46" name="CustomShape 5"/>
          <p:cNvSpPr/>
          <p:nvPr/>
        </p:nvSpPr>
        <p:spPr>
          <a:xfrm>
            <a:off x="29120040" y="5416914"/>
            <a:ext cx="13879080" cy="26547485"/>
          </a:xfrm>
          <a:prstGeom prst="rect">
            <a:avLst/>
          </a:prstGeom>
          <a:solidFill>
            <a:srgbClr val="FFFFFF"/>
          </a:solidFill>
          <a:ln>
            <a:noFill/>
          </a:ln>
        </p:spPr>
        <p:txBody>
          <a:bodyPr/>
          <a:lstStyle/>
          <a:p>
            <a:pPr algn="ctr"/>
            <a:r>
              <a:rPr lang="en-US" sz="5400" u="sng" dirty="0">
                <a:latin typeface="Oriya MN" pitchFamily="2" charset="0"/>
                <a:cs typeface="Oriya MN" pitchFamily="2" charset="0"/>
              </a:rPr>
              <a:t>Nursing Educator Outcomes</a:t>
            </a:r>
            <a:endParaRPr lang="en-US" sz="2800" b="1" i="1" u="sng"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Demonstrate professional role competencies of nursing education through teaching and learning of advanced practice principles and theories.</a:t>
            </a:r>
          </a:p>
          <a:p>
            <a:pPr marL="914400" lvl="1" indent="-457200">
              <a:buFont typeface="Arial" panose="020B0604020202020204" pitchFamily="34" charset="0"/>
              <a:buChar char="•"/>
            </a:pPr>
            <a:r>
              <a:rPr lang="en-US" sz="2800" dirty="0">
                <a:latin typeface="Oriya MN" pitchFamily="2" charset="0"/>
                <a:cs typeface="Oriya MN" pitchFamily="2" charset="0"/>
              </a:rPr>
              <a:t>Applying the concepts of Malcolm Knowles’s theory of andragogy, or the adult learning theory, while facilitating a post-conference clinical case study, emphasizes individuality in correlation with the Parable of the Talents.</a:t>
            </a: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Analyze trends in healthcare and nursing education in the development of nursing curricula, teaching methodologies, and evaluation strategies in the classroom or the clinical education setting.</a:t>
            </a:r>
          </a:p>
          <a:p>
            <a:pPr marL="914400" lvl="1" indent="-457200">
              <a:buFont typeface="Arial" panose="020B0604020202020204" pitchFamily="34" charset="0"/>
              <a:buChar char="•"/>
            </a:pPr>
            <a:r>
              <a:rPr lang="en-US" sz="2800" dirty="0">
                <a:latin typeface="Oriya MN" pitchFamily="2" charset="0"/>
                <a:cs typeface="Oriya MN" pitchFamily="2" charset="0"/>
              </a:rPr>
              <a:t>The current trends in healthcare are going towards artificial intelligence (AI). In my nursing practice, I emphasize the use of technological advances to help nurses provide quality care; however, it’s essential to note that technology will never replace the therapeutic communication that requires emotional intelligence to be provided to patients.</a:t>
            </a:r>
          </a:p>
          <a:p>
            <a:pPr lvl="1"/>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Facilitate learning of individuals and groups using theories of education, nursing, testing and evaluation, and technological innovation.</a:t>
            </a:r>
          </a:p>
          <a:p>
            <a:pPr marL="914400" lvl="1" indent="-457200">
              <a:buFont typeface="Arial" panose="020B0604020202020204" pitchFamily="34" charset="0"/>
              <a:buChar char="•"/>
            </a:pPr>
            <a:r>
              <a:rPr lang="en-US" sz="2800" dirty="0">
                <a:latin typeface="Oriya MN" pitchFamily="2" charset="0"/>
                <a:cs typeface="Oriya MN" pitchFamily="2" charset="0"/>
              </a:rPr>
              <a:t>Following the theories of Socratic questioning while facilitating a post-conference clinical case study encouraged students to think critically, helping to mold their critical thinking skills.</a:t>
            </a: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Use technology to educate and facilitate learning to improve outcomes of all populations.</a:t>
            </a:r>
          </a:p>
          <a:p>
            <a:pPr marL="914400" lvl="1" indent="-457200">
              <a:buFont typeface="Arial" panose="020B0604020202020204" pitchFamily="34" charset="0"/>
              <a:buChar char="•"/>
            </a:pPr>
            <a:r>
              <a:rPr lang="en-US" sz="2800" dirty="0">
                <a:latin typeface="Oriya MN" pitchFamily="2" charset="0"/>
                <a:cs typeface="Oriya MN" pitchFamily="2" charset="0"/>
              </a:rPr>
              <a:t>Adapting to the environment around me, I’ve used PowerPoint and YouTube to help facilitate teaching to environments in the US. In Peru, the use of translators, pamphlets, and Google Translate on mobile devices helped encourage teaching across language barriers.</a:t>
            </a: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Apply leadership strategies in the development of nurse educators</a:t>
            </a:r>
            <a:r>
              <a:rPr lang="en-US" sz="2800" dirty="0">
                <a:latin typeface="Oriya MN" pitchFamily="2" charset="0"/>
                <a:cs typeface="Oriya MN" pitchFamily="2" charset="0"/>
              </a:rPr>
              <a:t>.</a:t>
            </a:r>
          </a:p>
          <a:p>
            <a:pPr marL="914400" lvl="1" indent="-457200">
              <a:buFont typeface="Arial" panose="020B0604020202020204" pitchFamily="34" charset="0"/>
              <a:buChar char="•"/>
            </a:pPr>
            <a:r>
              <a:rPr lang="en-US" sz="2800" dirty="0">
                <a:latin typeface="Oriya MN" pitchFamily="2" charset="0"/>
                <a:cs typeface="Oriya MN" pitchFamily="2" charset="0"/>
              </a:rPr>
              <a:t>While teaching classes at PUC with my mentor, one of the strategies I’ve utilized was acknowledging the perspectives they hold. This helped me serve as a role model by telling stories that relate to their clinical experiences. </a:t>
            </a:r>
          </a:p>
          <a:p>
            <a:pPr lvl="1"/>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Demonstrate competency in evaluating research to improve nursing practice and nursing pedagogy.</a:t>
            </a:r>
          </a:p>
          <a:p>
            <a:pPr marL="914400" lvl="1" indent="-457200">
              <a:buFont typeface="Arial" panose="020B0604020202020204" pitchFamily="34" charset="0"/>
              <a:buChar char="•"/>
            </a:pPr>
            <a:r>
              <a:rPr lang="en-US" sz="2800" dirty="0">
                <a:latin typeface="Oriya MN" pitchFamily="2" charset="0"/>
                <a:cs typeface="Oriya MN" pitchFamily="2" charset="0"/>
              </a:rPr>
              <a:t>Throughout the MSN program, I’ve taught students of various age groups. Researching differences between generations helped me utilize strategies differently. I also reviewed the current evidence-based practice articles related to updating practices on post-operative cardiac surgery care for my surgical interventions class. I have also collaborated with a group of two MSN students on developing the best nursing curriculum centered on health and wellness.</a:t>
            </a: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pPr marL="457200" indent="-457200">
              <a:buFont typeface="Arial" panose="020B0604020202020204" pitchFamily="34" charset="0"/>
              <a:buChar char="•"/>
            </a:pPr>
            <a:endParaRPr lang="en-US" sz="2800" dirty="0">
              <a:latin typeface="Oriya MN" pitchFamily="2" charset="0"/>
              <a:cs typeface="Oriya MN" pitchFamily="2" charset="0"/>
            </a:endParaRPr>
          </a:p>
          <a:p>
            <a:endParaRPr lang="en-US" sz="2800" dirty="0">
              <a:latin typeface="Oriya MN" pitchFamily="2" charset="0"/>
              <a:cs typeface="Oriya MN" pitchFamily="2" charset="0"/>
            </a:endParaRPr>
          </a:p>
          <a:p>
            <a:pPr marL="457200" indent="-457200">
              <a:buFont typeface="Arial" panose="020B0604020202020204" pitchFamily="34" charset="0"/>
              <a:buChar char="•"/>
            </a:pPr>
            <a:r>
              <a:rPr lang="en-US" sz="2800" b="1" i="1" u="sng" dirty="0">
                <a:latin typeface="Oriya MN" pitchFamily="2" charset="0"/>
                <a:cs typeface="Oriya MN" pitchFamily="2" charset="0"/>
              </a:rPr>
              <a:t>Apply strategies that recognize multicultural factors in teaching and learning. </a:t>
            </a:r>
          </a:p>
          <a:p>
            <a:pPr marL="914400" lvl="1" indent="-457200">
              <a:buFont typeface="Arial" panose="020B0604020202020204" pitchFamily="34" charset="0"/>
              <a:buChar char="•"/>
            </a:pPr>
            <a:r>
              <a:rPr lang="en-US" sz="2800" dirty="0">
                <a:latin typeface="Oriya MN" pitchFamily="2" charset="0"/>
                <a:cs typeface="Oriya MN" pitchFamily="2" charset="0"/>
              </a:rPr>
              <a:t>In Peru, one of the significant characteristics regarding barriers in teaching was language barriers. It was essential to emphasize to others the importance of keeping translations simple to facilitate direct communication and to convey a sense of compassion through correct body language, demonstrating a genuine connection with the patient. </a:t>
            </a:r>
          </a:p>
        </p:txBody>
      </p:sp>
      <p:sp>
        <p:nvSpPr>
          <p:cNvPr id="47" name="CustomShape 6"/>
          <p:cNvSpPr/>
          <p:nvPr/>
        </p:nvSpPr>
        <p:spPr>
          <a:xfrm>
            <a:off x="1844855" y="1605774"/>
            <a:ext cx="42107039" cy="2033640"/>
          </a:xfrm>
          <a:prstGeom prst="rect">
            <a:avLst/>
          </a:prstGeom>
          <a:noFill/>
          <a:ln>
            <a:noFill/>
          </a:ln>
        </p:spPr>
        <p:txBody>
          <a:bodyPr tIns="91440" bIns="91440"/>
          <a:lstStyle/>
          <a:p>
            <a:pPr algn="ctr">
              <a:lnSpc>
                <a:spcPct val="115000"/>
              </a:lnSpc>
            </a:pPr>
            <a:r>
              <a:rPr lang="en-US" sz="11500" dirty="0">
                <a:solidFill>
                  <a:srgbClr val="FFFFFF"/>
                </a:solidFill>
                <a:latin typeface="Oswald"/>
                <a:ea typeface="Oswald"/>
              </a:rPr>
              <a:t>Francis D. Cacacho, BSN, RN, CCRN</a:t>
            </a:r>
            <a:endParaRPr sz="3200" dirty="0"/>
          </a:p>
          <a:p>
            <a:pPr>
              <a:lnSpc>
                <a:spcPct val="100000"/>
              </a:lnSpc>
            </a:pPr>
            <a:endParaRPr dirty="0"/>
          </a:p>
        </p:txBody>
      </p:sp>
      <p:sp>
        <p:nvSpPr>
          <p:cNvPr id="48" name="CustomShape 7"/>
          <p:cNvSpPr/>
          <p:nvPr/>
        </p:nvSpPr>
        <p:spPr>
          <a:xfrm>
            <a:off x="1788480" y="3484715"/>
            <a:ext cx="42102720" cy="1230840"/>
          </a:xfrm>
          <a:prstGeom prst="rect">
            <a:avLst/>
          </a:prstGeom>
          <a:noFill/>
          <a:ln>
            <a:noFill/>
          </a:ln>
        </p:spPr>
        <p:txBody>
          <a:bodyPr tIns="91440" bIns="91440"/>
          <a:lstStyle/>
          <a:p>
            <a:pPr algn="ctr">
              <a:lnSpc>
                <a:spcPct val="115000"/>
              </a:lnSpc>
            </a:pPr>
            <a:r>
              <a:rPr lang="en-IN" sz="6600" dirty="0">
                <a:solidFill>
                  <a:srgbClr val="FFFFFF"/>
                </a:solidFill>
                <a:latin typeface="Droid Serif"/>
                <a:ea typeface="Droid Serif"/>
              </a:rPr>
              <a:t>NURS 592 MSN Education Capstone| </a:t>
            </a:r>
            <a:r>
              <a:rPr lang="en-US" sz="6600" dirty="0">
                <a:solidFill>
                  <a:srgbClr val="FFFFFF"/>
                </a:solidFill>
                <a:latin typeface="Droid Serif"/>
                <a:ea typeface="Droid Serif"/>
              </a:rPr>
              <a:t>Laurie Parson, DNP, RN-BC, CNE</a:t>
            </a:r>
            <a:endParaRPr sz="2800" dirty="0"/>
          </a:p>
          <a:p>
            <a:pPr>
              <a:lnSpc>
                <a:spcPct val="115000"/>
              </a:lnSpc>
            </a:pPr>
            <a:endParaRPr dirty="0"/>
          </a:p>
          <a:p>
            <a:pPr>
              <a:lnSpc>
                <a:spcPct val="115000"/>
              </a:lnSpc>
            </a:pPr>
            <a:endParaRPr dirty="0"/>
          </a:p>
          <a:p>
            <a:pPr>
              <a:lnSpc>
                <a:spcPct val="100000"/>
              </a:lnSpc>
            </a:pPr>
            <a:endParaRPr dirty="0"/>
          </a:p>
          <a:p>
            <a:pPr>
              <a:lnSpc>
                <a:spcPct val="115000"/>
              </a:lnSpc>
            </a:pPr>
            <a:endParaRPr dirty="0"/>
          </a:p>
          <a:p>
            <a:pPr>
              <a:lnSpc>
                <a:spcPct val="100000"/>
              </a:lnSpc>
            </a:pPr>
            <a:endParaRPr dirty="0"/>
          </a:p>
        </p:txBody>
      </p:sp>
      <p:sp>
        <p:nvSpPr>
          <p:cNvPr id="49" name="CustomShape 8"/>
          <p:cNvSpPr/>
          <p:nvPr/>
        </p:nvSpPr>
        <p:spPr>
          <a:xfrm>
            <a:off x="24904080" y="3308400"/>
            <a:ext cx="12130920" cy="1230840"/>
          </a:xfrm>
          <a:prstGeom prst="rect">
            <a:avLst/>
          </a:prstGeom>
          <a:noFill/>
          <a:ln>
            <a:noFill/>
          </a:ln>
        </p:spPr>
        <p:txBody>
          <a:bodyPr tIns="91440" bIns="91440"/>
          <a:lstStyle/>
          <a:p>
            <a:pPr>
              <a:lnSpc>
                <a:spcPct val="115000"/>
              </a:lnSpc>
            </a:pPr>
            <a:endParaRPr/>
          </a:p>
          <a:p>
            <a:pPr>
              <a:lnSpc>
                <a:spcPct val="115000"/>
              </a:lnSpc>
            </a:pPr>
            <a:endParaRPr/>
          </a:p>
          <a:p>
            <a:pPr>
              <a:lnSpc>
                <a:spcPct val="115000"/>
              </a:lnSpc>
            </a:pPr>
            <a:endParaRPr/>
          </a:p>
          <a:p>
            <a:pPr>
              <a:lnSpc>
                <a:spcPct val="115000"/>
              </a:lnSpc>
            </a:pPr>
            <a:endParaRPr/>
          </a:p>
          <a:p>
            <a:pPr>
              <a:lnSpc>
                <a:spcPct val="100000"/>
              </a:lnSpc>
            </a:pPr>
            <a:endParaRPr/>
          </a:p>
          <a:p>
            <a:pPr>
              <a:lnSpc>
                <a:spcPct val="115000"/>
              </a:lnSpc>
            </a:pPr>
            <a:endParaRPr/>
          </a:p>
          <a:p>
            <a:pPr>
              <a:lnSpc>
                <a:spcPct val="100000"/>
              </a:lnSpc>
            </a:pPr>
            <a:endParaRPr/>
          </a:p>
        </p:txBody>
      </p:sp>
      <p:sp>
        <p:nvSpPr>
          <p:cNvPr id="51" name="CustomShape 10"/>
          <p:cNvSpPr/>
          <p:nvPr/>
        </p:nvSpPr>
        <p:spPr>
          <a:xfrm>
            <a:off x="896400" y="31573800"/>
            <a:ext cx="13879080" cy="390960"/>
          </a:xfrm>
          <a:prstGeom prst="rect">
            <a:avLst/>
          </a:prstGeom>
          <a:solidFill>
            <a:srgbClr val="155E18"/>
          </a:solidFill>
          <a:ln>
            <a:noFill/>
          </a:ln>
        </p:spPr>
        <p:txBody>
          <a:bodyPr/>
          <a:lstStyle/>
          <a:p>
            <a:endParaRPr lang="en-US"/>
          </a:p>
        </p:txBody>
      </p:sp>
      <p:sp>
        <p:nvSpPr>
          <p:cNvPr id="52" name="CustomShape 11"/>
          <p:cNvSpPr/>
          <p:nvPr/>
        </p:nvSpPr>
        <p:spPr>
          <a:xfrm>
            <a:off x="15030360" y="31573800"/>
            <a:ext cx="13879080" cy="390960"/>
          </a:xfrm>
          <a:prstGeom prst="rect">
            <a:avLst/>
          </a:prstGeom>
          <a:solidFill>
            <a:srgbClr val="155E18"/>
          </a:solidFill>
          <a:ln>
            <a:noFill/>
          </a:ln>
        </p:spPr>
        <p:txBody>
          <a:bodyPr/>
          <a:lstStyle/>
          <a:p>
            <a:endParaRPr lang="en-US"/>
          </a:p>
        </p:txBody>
      </p:sp>
      <p:sp>
        <p:nvSpPr>
          <p:cNvPr id="53" name="CustomShape 12"/>
          <p:cNvSpPr/>
          <p:nvPr/>
        </p:nvSpPr>
        <p:spPr>
          <a:xfrm>
            <a:off x="29120040" y="31573800"/>
            <a:ext cx="13879080" cy="390960"/>
          </a:xfrm>
          <a:prstGeom prst="rect">
            <a:avLst/>
          </a:prstGeom>
          <a:solidFill>
            <a:srgbClr val="155E18"/>
          </a:solidFill>
          <a:ln>
            <a:noFill/>
          </a:ln>
        </p:spPr>
        <p:txBody>
          <a:bodyPr/>
          <a:lstStyle/>
          <a:p>
            <a:endParaRPr lang="en-US"/>
          </a:p>
        </p:txBody>
      </p:sp>
      <p:sp>
        <p:nvSpPr>
          <p:cNvPr id="70" name="CustomShape 29"/>
          <p:cNvSpPr/>
          <p:nvPr/>
        </p:nvSpPr>
        <p:spPr>
          <a:xfrm>
            <a:off x="896400" y="912240"/>
            <a:ext cx="1143000" cy="4069422"/>
          </a:xfrm>
          <a:prstGeom prst="rect">
            <a:avLst/>
          </a:prstGeom>
          <a:solidFill>
            <a:srgbClr val="155E18"/>
          </a:solidFill>
          <a:ln>
            <a:noFill/>
          </a:ln>
        </p:spPr>
        <p:txBody>
          <a:bodyPr/>
          <a:lstStyle/>
          <a:p>
            <a:endParaRPr lang="en-US"/>
          </a:p>
        </p:txBody>
      </p:sp>
      <p:pic>
        <p:nvPicPr>
          <p:cNvPr id="71" name="Shape 84"/>
          <p:cNvPicPr/>
          <p:nvPr/>
        </p:nvPicPr>
        <p:blipFill>
          <a:blip r:embed="rId15"/>
          <a:srcRect l="223000" r="223000"/>
          <a:stretch>
            <a:fillRect/>
          </a:stretch>
        </p:blipFill>
        <p:spPr>
          <a:xfrm>
            <a:off x="2039400" y="25437937"/>
            <a:ext cx="10285560" cy="3958560"/>
          </a:xfrm>
          <a:prstGeom prst="rect">
            <a:avLst/>
          </a:prstGeom>
          <a:ln>
            <a:noFill/>
          </a:ln>
        </p:spPr>
      </p:pic>
      <p:sp>
        <p:nvSpPr>
          <p:cNvPr id="75" name="CustomShape 32"/>
          <p:cNvSpPr/>
          <p:nvPr/>
        </p:nvSpPr>
        <p:spPr>
          <a:xfrm>
            <a:off x="2500200" y="1438200"/>
            <a:ext cx="3634560" cy="3287880"/>
          </a:xfrm>
          <a:prstGeom prst="rect">
            <a:avLst/>
          </a:prstGeom>
          <a:noFill/>
          <a:ln>
            <a:noFill/>
          </a:ln>
        </p:spPr>
        <p:txBody>
          <a:bodyPr tIns="91440" bIns="91440"/>
          <a:lstStyle/>
          <a:p>
            <a:pPr algn="ctr">
              <a:lnSpc>
                <a:spcPct val="100000"/>
              </a:lnSpc>
            </a:pPr>
            <a:endParaRPr dirty="0"/>
          </a:p>
        </p:txBody>
      </p:sp>
      <p:pic>
        <p:nvPicPr>
          <p:cNvPr id="1028" name="Picture 4">
            <a:extLst>
              <a:ext uri="{FF2B5EF4-FFF2-40B4-BE49-F238E27FC236}">
                <a16:creationId xmlns:a16="http://schemas.microsoft.com/office/drawing/2014/main" id="{9BACA39E-606B-B3E4-F346-0C652A25F8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67900" y="1002948"/>
            <a:ext cx="8075949" cy="3978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octor wearing a stethoscope around his neck&#10;&#10;AI-generated content may be incorrect.">
            <a:extLst>
              <a:ext uri="{FF2B5EF4-FFF2-40B4-BE49-F238E27FC236}">
                <a16:creationId xmlns:a16="http://schemas.microsoft.com/office/drawing/2014/main" id="{06E7E9E8-A699-588B-DE8D-67037F9C21E3}"/>
              </a:ext>
            </a:extLst>
          </p:cNvPr>
          <p:cNvPicPr>
            <a:picLocks noChangeAspect="1"/>
          </p:cNvPicPr>
          <p:nvPr/>
        </p:nvPicPr>
        <p:blipFill>
          <a:blip r:embed="rId17">
            <a:extLst>
              <a:ext uri="{28A0092B-C50C-407E-A947-70E740481C1C}">
                <a14:useLocalDpi xmlns:a14="http://schemas.microsoft.com/office/drawing/2010/main" val="0"/>
              </a:ext>
            </a:extLst>
          </a:blip>
          <a:srcRect t="19517" b="24114"/>
          <a:stretch>
            <a:fillRect/>
          </a:stretch>
        </p:blipFill>
        <p:spPr>
          <a:xfrm>
            <a:off x="36252899" y="953641"/>
            <a:ext cx="5943601" cy="4069423"/>
          </a:xfrm>
          <a:prstGeom prst="rect">
            <a:avLst/>
          </a:prstGeom>
        </p:spPr>
      </p:pic>
      <p:pic>
        <p:nvPicPr>
          <p:cNvPr id="11" name="Picture 10" descr="A group of people sitting at a table&#10;&#10;AI-generated content may be incorrect.">
            <a:extLst>
              <a:ext uri="{FF2B5EF4-FFF2-40B4-BE49-F238E27FC236}">
                <a16:creationId xmlns:a16="http://schemas.microsoft.com/office/drawing/2014/main" id="{2B9FB96C-DE0A-AAEE-4AED-24BEE0A10904}"/>
              </a:ext>
            </a:extLst>
          </p:cNvPr>
          <p:cNvPicPr>
            <a:picLocks noChangeAspect="1"/>
          </p:cNvPicPr>
          <p:nvPr/>
        </p:nvPicPr>
        <p:blipFill>
          <a:blip r:embed="rId18">
            <a:extLst>
              <a:ext uri="{28A0092B-C50C-407E-A947-70E740481C1C}">
                <a14:useLocalDpi xmlns:a14="http://schemas.microsoft.com/office/drawing/2010/main" val="0"/>
              </a:ext>
            </a:extLst>
          </a:blip>
          <a:srcRect t="30645" b="10992"/>
          <a:stretch>
            <a:fillRect/>
          </a:stretch>
        </p:blipFill>
        <p:spPr>
          <a:xfrm>
            <a:off x="7244442" y="14940307"/>
            <a:ext cx="6992669" cy="5432154"/>
          </a:xfrm>
          <a:prstGeom prst="rect">
            <a:avLst/>
          </a:prstGeom>
        </p:spPr>
      </p:pic>
      <p:pic>
        <p:nvPicPr>
          <p:cNvPr id="13" name="Audio Recording Jun 5, 2025 at 11:14:38 AM">
            <a:hlinkClick r:id="" action="ppaction://media"/>
            <a:extLst>
              <a:ext uri="{FF2B5EF4-FFF2-40B4-BE49-F238E27FC236}">
                <a16:creationId xmlns:a16="http://schemas.microsoft.com/office/drawing/2014/main" id="{3BA42982-B04D-562F-AFEF-6786F42B5D1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06396" y="14107184"/>
            <a:ext cx="3097545" cy="3097545"/>
          </a:xfrm>
          <a:prstGeom prst="rect">
            <a:avLst/>
          </a:prstGeom>
        </p:spPr>
      </p:pic>
      <p:pic>
        <p:nvPicPr>
          <p:cNvPr id="14" name="Audio Recording Jun 5, 2025 at 11:19:42 AM">
            <a:hlinkClick r:id="" action="ppaction://media"/>
            <a:extLst>
              <a:ext uri="{FF2B5EF4-FFF2-40B4-BE49-F238E27FC236}">
                <a16:creationId xmlns:a16="http://schemas.microsoft.com/office/drawing/2014/main" id="{7A96AE30-4115-5276-DF33-EDAA11B61851}"/>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325984" y="17998220"/>
            <a:ext cx="3553896" cy="3553896"/>
          </a:xfrm>
          <a:prstGeom prst="rect">
            <a:avLst/>
          </a:prstGeom>
        </p:spPr>
      </p:pic>
      <p:grpSp>
        <p:nvGrpSpPr>
          <p:cNvPr id="22" name="Group 21">
            <a:extLst>
              <a:ext uri="{FF2B5EF4-FFF2-40B4-BE49-F238E27FC236}">
                <a16:creationId xmlns:a16="http://schemas.microsoft.com/office/drawing/2014/main" id="{84BD0B49-85F7-A297-0568-86B9126EA390}"/>
              </a:ext>
            </a:extLst>
          </p:cNvPr>
          <p:cNvGrpSpPr/>
          <p:nvPr/>
        </p:nvGrpSpPr>
        <p:grpSpPr>
          <a:xfrm>
            <a:off x="16536411" y="6449897"/>
            <a:ext cx="5956027" cy="4569700"/>
            <a:chOff x="15780774" y="7022532"/>
            <a:chExt cx="3941800" cy="3065365"/>
          </a:xfrm>
        </p:grpSpPr>
        <p:sp>
          <p:nvSpPr>
            <p:cNvPr id="21" name="Rectangle 20">
              <a:extLst>
                <a:ext uri="{FF2B5EF4-FFF2-40B4-BE49-F238E27FC236}">
                  <a16:creationId xmlns:a16="http://schemas.microsoft.com/office/drawing/2014/main" id="{9F2F59A8-959C-686B-0A64-71E0E1C61528}"/>
                </a:ext>
              </a:extLst>
            </p:cNvPr>
            <p:cNvSpPr/>
            <p:nvPr/>
          </p:nvSpPr>
          <p:spPr>
            <a:xfrm>
              <a:off x="15780774" y="7022532"/>
              <a:ext cx="3941800" cy="30653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omputer&#10;&#10;AI-generated content may be incorrect.">
              <a:extLst>
                <a:ext uri="{FF2B5EF4-FFF2-40B4-BE49-F238E27FC236}">
                  <a16:creationId xmlns:a16="http://schemas.microsoft.com/office/drawing/2014/main" id="{BD60F10D-B53C-851C-6208-E067122F2C9D}"/>
                </a:ext>
              </a:extLst>
            </p:cNvPr>
            <p:cNvPicPr>
              <a:picLocks noChangeAspect="1"/>
            </p:cNvPicPr>
            <p:nvPr/>
          </p:nvPicPr>
          <p:blipFill>
            <a:blip r:embed="rId20">
              <a:extLst>
                <a:ext uri="{28A0092B-C50C-407E-A947-70E740481C1C}">
                  <a14:useLocalDpi xmlns:a14="http://schemas.microsoft.com/office/drawing/2010/main" val="0"/>
                </a:ext>
              </a:extLst>
            </a:blip>
            <a:srcRect l="17813" t="7893" r="17735" b="17057"/>
            <a:stretch>
              <a:fillRect/>
            </a:stretch>
          </p:blipFill>
          <p:spPr>
            <a:xfrm>
              <a:off x="16062212" y="7357320"/>
              <a:ext cx="3287671" cy="2478322"/>
            </a:xfrm>
            <a:prstGeom prst="rect">
              <a:avLst/>
            </a:prstGeom>
          </p:spPr>
        </p:pic>
      </p:grpSp>
      <p:pic>
        <p:nvPicPr>
          <p:cNvPr id="20" name="Picture 19">
            <a:extLst>
              <a:ext uri="{FF2B5EF4-FFF2-40B4-BE49-F238E27FC236}">
                <a16:creationId xmlns:a16="http://schemas.microsoft.com/office/drawing/2014/main" id="{BF6BBA28-C778-7AF5-475E-F2E471B34E40}"/>
              </a:ext>
            </a:extLst>
          </p:cNvPr>
          <p:cNvPicPr>
            <a:picLocks noChangeAspect="1"/>
          </p:cNvPicPr>
          <p:nvPr/>
        </p:nvPicPr>
        <p:blipFill>
          <a:blip r:embed="rId21"/>
          <a:stretch>
            <a:fillRect/>
          </a:stretch>
        </p:blipFill>
        <p:spPr>
          <a:xfrm>
            <a:off x="23417568" y="6241866"/>
            <a:ext cx="4440497" cy="4985762"/>
          </a:xfrm>
          <a:prstGeom prst="rect">
            <a:avLst/>
          </a:prstGeom>
        </p:spPr>
      </p:pic>
      <p:pic>
        <p:nvPicPr>
          <p:cNvPr id="23" name="Audio Recording Jun 5, 2025 at 11:59:50 AM">
            <a:hlinkClick r:id="" action="ppaction://media"/>
            <a:extLst>
              <a:ext uri="{FF2B5EF4-FFF2-40B4-BE49-F238E27FC236}">
                <a16:creationId xmlns:a16="http://schemas.microsoft.com/office/drawing/2014/main" id="{59F561EB-45DD-22EA-C1EA-6506A82E7221}"/>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5030360" y="6717238"/>
            <a:ext cx="3190561" cy="3190561"/>
          </a:xfrm>
          <a:prstGeom prst="rect">
            <a:avLst/>
          </a:prstGeom>
        </p:spPr>
      </p:pic>
      <p:pic>
        <p:nvPicPr>
          <p:cNvPr id="24" name="Audio Recording Jun 5, 2025 at 12:04:46 PM">
            <a:hlinkClick r:id="" action="ppaction://media"/>
            <a:extLst>
              <a:ext uri="{FF2B5EF4-FFF2-40B4-BE49-F238E27FC236}">
                <a16:creationId xmlns:a16="http://schemas.microsoft.com/office/drawing/2014/main" id="{F8D09044-B313-13B2-AE91-D8E2E5356CD3}"/>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6377763" y="29396496"/>
            <a:ext cx="2799647" cy="2799647"/>
          </a:xfrm>
          <a:prstGeom prst="rect">
            <a:avLst/>
          </a:prstGeom>
        </p:spPr>
      </p:pic>
      <p:pic>
        <p:nvPicPr>
          <p:cNvPr id="26" name="Picture 25" descr="A group of people in uniform&#10;&#10;AI-generated content may be incorrect.">
            <a:extLst>
              <a:ext uri="{FF2B5EF4-FFF2-40B4-BE49-F238E27FC236}">
                <a16:creationId xmlns:a16="http://schemas.microsoft.com/office/drawing/2014/main" id="{1792CBBA-611A-93DD-BD4D-77D4387629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94268" y="14497347"/>
            <a:ext cx="4693494" cy="6257993"/>
          </a:xfrm>
          <a:prstGeom prst="rect">
            <a:avLst/>
          </a:prstGeom>
        </p:spPr>
      </p:pic>
      <p:pic>
        <p:nvPicPr>
          <p:cNvPr id="28" name="Picture 27" descr="A group of people standing around a table&#10;&#10;AI-generated content may be incorrect.">
            <a:extLst>
              <a:ext uri="{FF2B5EF4-FFF2-40B4-BE49-F238E27FC236}">
                <a16:creationId xmlns:a16="http://schemas.microsoft.com/office/drawing/2014/main" id="{F17B01B6-6EB7-49FF-337F-4D56CDE30FDE}"/>
              </a:ext>
            </a:extLst>
          </p:cNvPr>
          <p:cNvPicPr>
            <a:picLocks noChangeAspect="1"/>
          </p:cNvPicPr>
          <p:nvPr/>
        </p:nvPicPr>
        <p:blipFill>
          <a:blip r:embed="rId23">
            <a:extLst>
              <a:ext uri="{28A0092B-C50C-407E-A947-70E740481C1C}">
                <a14:useLocalDpi xmlns:a14="http://schemas.microsoft.com/office/drawing/2010/main" val="0"/>
              </a:ext>
            </a:extLst>
          </a:blip>
          <a:srcRect l="4997" t="25594" r="10050" b="17193"/>
          <a:stretch>
            <a:fillRect/>
          </a:stretch>
        </p:blipFill>
        <p:spPr>
          <a:xfrm>
            <a:off x="37603546" y="24665857"/>
            <a:ext cx="4890999" cy="3845801"/>
          </a:xfrm>
          <a:prstGeom prst="rect">
            <a:avLst/>
          </a:prstGeom>
        </p:spPr>
      </p:pic>
      <p:pic>
        <p:nvPicPr>
          <p:cNvPr id="30" name="Picture 29" descr="A group of people posing for a photo&#10;&#10;AI-generated content may be incorrect.">
            <a:extLst>
              <a:ext uri="{FF2B5EF4-FFF2-40B4-BE49-F238E27FC236}">
                <a16:creationId xmlns:a16="http://schemas.microsoft.com/office/drawing/2014/main" id="{3F300588-4020-0308-CBAF-D868FDAEFDEC}"/>
              </a:ext>
            </a:extLst>
          </p:cNvPr>
          <p:cNvPicPr>
            <a:picLocks noChangeAspect="1"/>
          </p:cNvPicPr>
          <p:nvPr/>
        </p:nvPicPr>
        <p:blipFill>
          <a:blip r:embed="rId24">
            <a:extLst>
              <a:ext uri="{28A0092B-C50C-407E-A947-70E740481C1C}">
                <a14:useLocalDpi xmlns:a14="http://schemas.microsoft.com/office/drawing/2010/main" val="0"/>
              </a:ext>
            </a:extLst>
          </a:blip>
          <a:srcRect t="36601"/>
          <a:stretch>
            <a:fillRect/>
          </a:stretch>
        </p:blipFill>
        <p:spPr>
          <a:xfrm>
            <a:off x="29622346" y="25095199"/>
            <a:ext cx="7772400" cy="3416459"/>
          </a:xfrm>
          <a:prstGeom prst="rect">
            <a:avLst/>
          </a:prstGeom>
        </p:spPr>
      </p:pic>
      <p:sp>
        <p:nvSpPr>
          <p:cNvPr id="33" name="TextBox 32">
            <a:extLst>
              <a:ext uri="{FF2B5EF4-FFF2-40B4-BE49-F238E27FC236}">
                <a16:creationId xmlns:a16="http://schemas.microsoft.com/office/drawing/2014/main" id="{3E08D508-5060-A7B3-7169-5C051794BB7D}"/>
              </a:ext>
            </a:extLst>
          </p:cNvPr>
          <p:cNvSpPr txBox="1"/>
          <p:nvPr/>
        </p:nvSpPr>
        <p:spPr>
          <a:xfrm>
            <a:off x="216568" y="32196505"/>
            <a:ext cx="43152118" cy="1477328"/>
          </a:xfrm>
          <a:prstGeom prst="rect">
            <a:avLst/>
          </a:prstGeom>
          <a:noFill/>
        </p:spPr>
        <p:txBody>
          <a:bodyPr wrap="square" rtlCol="0">
            <a:spAutoFit/>
          </a:bodyPr>
          <a:lstStyle/>
          <a:p>
            <a:pPr algn="ctr"/>
            <a:r>
              <a:rPr lang="en-US" sz="3600" dirty="0">
                <a:solidFill>
                  <a:schemeClr val="bg1"/>
                </a:solidFill>
              </a:rPr>
              <a:t>References: </a:t>
            </a:r>
            <a:r>
              <a:rPr lang="en-US" sz="3600" b="1" dirty="0">
                <a:solidFill>
                  <a:schemeClr val="bg1"/>
                </a:solidFill>
              </a:rPr>
              <a:t>Pacific Union College, (2010). Values and student learning outcomes. https://www.puc.edu/about-puc/institutional-research/values-and-student-learning-outcomes</a:t>
            </a:r>
          </a:p>
          <a:p>
            <a:pPr algn="ctr"/>
            <a:endParaRPr lang="en-US" sz="3600" dirty="0">
              <a:solidFill>
                <a:schemeClr val="bg1"/>
              </a:solidFill>
            </a:endParaRPr>
          </a:p>
          <a:p>
            <a:endParaRPr lang="en-US" dirty="0"/>
          </a:p>
        </p:txBody>
      </p:sp>
      <p:pic>
        <p:nvPicPr>
          <p:cNvPr id="34" name="Audio Recording Jun 5, 2025 at 1:01:23 PM">
            <a:hlinkClick r:id="" action="ppaction://media"/>
            <a:extLst>
              <a:ext uri="{FF2B5EF4-FFF2-40B4-BE49-F238E27FC236}">
                <a16:creationId xmlns:a16="http://schemas.microsoft.com/office/drawing/2014/main" id="{329E2CCE-49BA-1B0C-65F7-0FBA062D6A18}"/>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8818209" y="4406742"/>
            <a:ext cx="2357354" cy="2357354"/>
          </a:xfrm>
          <a:prstGeom prst="rect">
            <a:avLst/>
          </a:prstGeom>
        </p:spPr>
      </p:pic>
      <p:pic>
        <p:nvPicPr>
          <p:cNvPr id="35" name="Audio Recording Jun 5, 2025 at 1:05:41 PM">
            <a:hlinkClick r:id="" action="ppaction://media"/>
            <a:extLst>
              <a:ext uri="{FF2B5EF4-FFF2-40B4-BE49-F238E27FC236}">
                <a16:creationId xmlns:a16="http://schemas.microsoft.com/office/drawing/2014/main" id="{682D5C80-823E-629A-D564-41DEEA60C82F}"/>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41675332" y="27311770"/>
            <a:ext cx="2056026" cy="2056026"/>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3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9196"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9004" fill="hold"/>
                                        <p:tgtEl>
                                          <p:spTgt spid="2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8572" fill="hold"/>
                                        <p:tgtEl>
                                          <p:spTgt spid="2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2156" fill="hold"/>
                                        <p:tgtEl>
                                          <p:spTgt spid="3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2124"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3"/>
                </p:tgtEl>
              </p:cMediaNode>
            </p:audio>
            <p:audio>
              <p:cMediaNode vol="80000">
                <p:cTn id="28" fill="hold" display="0">
                  <p:stCondLst>
                    <p:cond delay="indefinite"/>
                  </p:stCondLst>
                  <p:endCondLst>
                    <p:cond evt="onStopAudio" delay="0">
                      <p:tgtEl>
                        <p:sldTgt/>
                      </p:tgtEl>
                    </p:cond>
                  </p:endCondLst>
                </p:cTn>
                <p:tgtEl>
                  <p:spTgt spid="14"/>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audio>
              <p:cMediaNode vol="80000">
                <p:cTn id="31" fill="hold" display="0">
                  <p:stCondLst>
                    <p:cond delay="indefinite"/>
                  </p:stCondLst>
                  <p:endCondLst>
                    <p:cond evt="onStopAudio" delay="0">
                      <p:tgtEl>
                        <p:sldTgt/>
                      </p:tgtEl>
                    </p:cond>
                  </p:endCondLst>
                </p:cTn>
                <p:tgtEl>
                  <p:spTgt spid="34"/>
                </p:tgtEl>
              </p:cMediaNode>
            </p:audio>
            <p:audio>
              <p:cMediaNode vol="80000">
                <p:cTn id="32" fill="hold" display="0">
                  <p:stCondLst>
                    <p:cond delay="indefinite"/>
                  </p:stCondLst>
                  <p:endCondLst>
                    <p:cond evt="onStopAudio" delay="0">
                      <p:tgtEl>
                        <p:sldTgt/>
                      </p:tgtEl>
                    </p:cond>
                  </p:endCondLst>
                </p:cTn>
                <p:tgtEl>
                  <p:spTgt spid="3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1247</Words>
  <Application>Microsoft Macintosh PowerPoint</Application>
  <PresentationFormat>Custom</PresentationFormat>
  <Paragraphs>101</Paragraphs>
  <Slides>1</Slides>
  <Notes>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Droid Serif</vt:lpstr>
      <vt:lpstr>Oriya MN</vt:lpstr>
      <vt:lpstr>Oswald</vt:lpstr>
      <vt:lpstr>StarSymbol</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Francis D. Cacacho</cp:lastModifiedBy>
  <cp:revision>7</cp:revision>
  <dcterms:modified xsi:type="dcterms:W3CDTF">2025-06-05T20:06:22Z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fa07856-82bd-45bb-bddd-fb95b660c2d7_Enabled">
    <vt:lpwstr>true</vt:lpwstr>
  </property>
  <property fmtid="{D5CDD505-2E9C-101B-9397-08002B2CF9AE}" pid="3" name="MSIP_Label_4fa07856-82bd-45bb-bddd-fb95b660c2d7_SetDate">
    <vt:lpwstr>2025-06-05T18:07:32Z</vt:lpwstr>
  </property>
  <property fmtid="{D5CDD505-2E9C-101B-9397-08002B2CF9AE}" pid="4" name="MSIP_Label_4fa07856-82bd-45bb-bddd-fb95b660c2d7_Method">
    <vt:lpwstr>Standard</vt:lpwstr>
  </property>
  <property fmtid="{D5CDD505-2E9C-101B-9397-08002B2CF9AE}" pid="5" name="MSIP_Label_4fa07856-82bd-45bb-bddd-fb95b660c2d7_Name">
    <vt:lpwstr>defa4170-0d19-0005-0004-bc88714345d2</vt:lpwstr>
  </property>
  <property fmtid="{D5CDD505-2E9C-101B-9397-08002B2CF9AE}" pid="6" name="MSIP_Label_4fa07856-82bd-45bb-bddd-fb95b660c2d7_SiteId">
    <vt:lpwstr>a0c272d0-2768-4743-b621-bdb1af3751ef</vt:lpwstr>
  </property>
  <property fmtid="{D5CDD505-2E9C-101B-9397-08002B2CF9AE}" pid="7" name="MSIP_Label_4fa07856-82bd-45bb-bddd-fb95b660c2d7_ActionId">
    <vt:lpwstr>022f22bd-0472-44f0-8231-7b5ee73ee3f5</vt:lpwstr>
  </property>
  <property fmtid="{D5CDD505-2E9C-101B-9397-08002B2CF9AE}" pid="8" name="MSIP_Label_4fa07856-82bd-45bb-bddd-fb95b660c2d7_ContentBits">
    <vt:lpwstr>0</vt:lpwstr>
  </property>
  <property fmtid="{D5CDD505-2E9C-101B-9397-08002B2CF9AE}" pid="9" name="MSIP_Label_4fa07856-82bd-45bb-bddd-fb95b660c2d7_Tag">
    <vt:lpwstr>50, 3, 0, 1</vt:lpwstr>
  </property>
</Properties>
</file>